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4"/>
  </p:sldMasterIdLst>
  <p:notesMasterIdLst>
    <p:notesMasterId r:id="rId14"/>
  </p:notesMasterIdLst>
  <p:sldIdLst>
    <p:sldId id="272" r:id="rId5"/>
    <p:sldId id="258" r:id="rId6"/>
    <p:sldId id="279" r:id="rId7"/>
    <p:sldId id="257" r:id="rId8"/>
    <p:sldId id="280" r:id="rId9"/>
    <p:sldId id="276" r:id="rId10"/>
    <p:sldId id="281" r:id="rId11"/>
    <p:sldId id="275" r:id="rId12"/>
    <p:sldId id="274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73B9"/>
    <a:srgbClr val="87888A"/>
    <a:srgbClr val="424143"/>
    <a:srgbClr val="DA5657"/>
    <a:srgbClr val="D2D2D2"/>
    <a:srgbClr val="3471B7"/>
    <a:srgbClr val="416DBE"/>
    <a:srgbClr val="4187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DB9382-2A14-43F4-B0FE-6D64BAA0F32E}" v="30" dt="2025-01-08T17:06:49.9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26" autoAdjust="0"/>
    <p:restoredTop sz="94645" autoAdjust="0"/>
  </p:normalViewPr>
  <p:slideViewPr>
    <p:cSldViewPr snapToGrid="0">
      <p:cViewPr>
        <p:scale>
          <a:sx n="90" d="100"/>
          <a:sy n="90" d="100"/>
        </p:scale>
        <p:origin x="296" y="9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8EF5EE9-B05E-4597-98AC-AE05C0E84347}" type="datetimeFigureOut">
              <a:rPr lang="en-US" smtClean="0"/>
              <a:t>1/8/25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BEC0C61-75A3-49CD-A41F-C35FCF411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830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C0C61-75A3-49CD-A41F-C35FCF411EB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127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C0C61-75A3-49CD-A41F-C35FCF411EB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861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0A1BE4-0AEC-495F-8D88-38C434FAA3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A3FF7C-1416-1A4D-F73B-F270B83C99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332DBA-B2A6-A117-9552-1F09391A97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D04413-F145-D03E-5D18-4170A7E861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C0C61-75A3-49CD-A41F-C35FCF411EB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811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C0C61-75A3-49CD-A41F-C35FCF411EB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024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106AA0-0E45-CD8F-B601-51E29EE170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EB5C25-8C46-DBBC-3354-ADD2444469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5B511C-807E-1E0F-B3E2-17D5AD3B33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B2819A-ECE7-FA5D-0EC3-42C0EBAE34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C0C61-75A3-49CD-A41F-C35FCF411EB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912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C0C61-75A3-49CD-A41F-C35FCF411EB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6904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B38210-46C1-26A7-D8FC-C54037CC94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0DF8A1-6AC1-8A72-F6C2-F42A830D21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768D23-551A-8987-498B-EC439860F2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5E426A-B9AA-881D-1287-CCEF053576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C0C61-75A3-49CD-A41F-C35FCF411EB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82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C0C61-75A3-49CD-A41F-C35FCF411EB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0736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C0C61-75A3-49CD-A41F-C35FCF411EB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766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0" i="0">
                <a:latin typeface="Lato Light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latin typeface="Lato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Lato Light" charset="0"/>
              </a:defRPr>
            </a:lvl1pPr>
          </a:lstStyle>
          <a:p>
            <a:fld id="{889E2EDD-B2C5-2742-9211-022754186831}" type="datetimeFigureOut">
              <a:rPr lang="en-US" smtClean="0"/>
              <a:pPr/>
              <a:t>1/8/25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Lato Light" charset="0"/>
              </a:defRPr>
            </a:lvl1pPr>
          </a:lstStyle>
          <a:p>
            <a:fld id="{9EBAA339-7CCC-5A49-B0B6-4EDF5DE38E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64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Lato Light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>
            <a:lvl1pPr>
              <a:defRPr b="0" i="0">
                <a:latin typeface="Lato Light" charset="0"/>
              </a:defRPr>
            </a:lvl1pPr>
            <a:lvl2pPr>
              <a:defRPr b="0" i="0">
                <a:latin typeface="Lato Light" charset="0"/>
              </a:defRPr>
            </a:lvl2pPr>
            <a:lvl3pPr>
              <a:defRPr b="0" i="0">
                <a:latin typeface="Lato Light" charset="0"/>
              </a:defRPr>
            </a:lvl3pPr>
            <a:lvl4pPr>
              <a:defRPr b="0" i="0">
                <a:latin typeface="Lato Light" charset="0"/>
              </a:defRPr>
            </a:lvl4pPr>
            <a:lvl5pPr>
              <a:defRPr b="0" i="0">
                <a:latin typeface="Lato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Lato Light" charset="0"/>
              </a:defRPr>
            </a:lvl1pPr>
          </a:lstStyle>
          <a:p>
            <a:fld id="{889E2EDD-B2C5-2742-9211-022754186831}" type="datetimeFigureOut">
              <a:rPr lang="en-US" smtClean="0"/>
              <a:pPr/>
              <a:t>1/8/25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Lato Light" charset="0"/>
              </a:defRPr>
            </a:lvl1pPr>
          </a:lstStyle>
          <a:p>
            <a:fld id="{9EBAA339-7CCC-5A49-B0B6-4EDF5DE38E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913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 b="0" i="0">
                <a:latin typeface="Lato Light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>
            <a:lvl1pPr>
              <a:defRPr b="0" i="0">
                <a:latin typeface="Lato Light" charset="0"/>
              </a:defRPr>
            </a:lvl1pPr>
            <a:lvl2pPr>
              <a:defRPr b="0" i="0">
                <a:latin typeface="Lato Light" charset="0"/>
              </a:defRPr>
            </a:lvl2pPr>
            <a:lvl3pPr>
              <a:defRPr b="0" i="0">
                <a:latin typeface="Lato Light" charset="0"/>
              </a:defRPr>
            </a:lvl3pPr>
            <a:lvl4pPr>
              <a:defRPr b="0" i="0">
                <a:latin typeface="Lato Light" charset="0"/>
              </a:defRPr>
            </a:lvl4pPr>
            <a:lvl5pPr>
              <a:defRPr b="0" i="0">
                <a:latin typeface="Lato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Lato Light" charset="0"/>
              </a:defRPr>
            </a:lvl1pPr>
          </a:lstStyle>
          <a:p>
            <a:fld id="{889E2EDD-B2C5-2742-9211-022754186831}" type="datetimeFigureOut">
              <a:rPr lang="en-US" smtClean="0"/>
              <a:pPr/>
              <a:t>1/8/25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Lato Light" charset="0"/>
              </a:defRPr>
            </a:lvl1pPr>
          </a:lstStyle>
          <a:p>
            <a:fld id="{9EBAA339-7CCC-5A49-B0B6-4EDF5DE38E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36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Lato Light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Lato Light" charset="0"/>
              </a:defRPr>
            </a:lvl1pPr>
            <a:lvl2pPr>
              <a:defRPr b="0" i="0">
                <a:latin typeface="Lato Light" charset="0"/>
              </a:defRPr>
            </a:lvl2pPr>
            <a:lvl3pPr>
              <a:defRPr b="0" i="0">
                <a:latin typeface="Lato Light" charset="0"/>
              </a:defRPr>
            </a:lvl3pPr>
            <a:lvl4pPr>
              <a:defRPr b="0" i="0">
                <a:latin typeface="Lato Light" charset="0"/>
              </a:defRPr>
            </a:lvl4pPr>
            <a:lvl5pPr>
              <a:defRPr b="0" i="0">
                <a:latin typeface="Lato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Lato Light" charset="0"/>
              </a:defRPr>
            </a:lvl1pPr>
          </a:lstStyle>
          <a:p>
            <a:fld id="{889E2EDD-B2C5-2742-9211-022754186831}" type="datetimeFigureOut">
              <a:rPr lang="en-US" smtClean="0"/>
              <a:pPr/>
              <a:t>1/8/25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Lato Light" charset="0"/>
              </a:defRPr>
            </a:lvl1pPr>
          </a:lstStyle>
          <a:p>
            <a:fld id="{9EBAA339-7CCC-5A49-B0B6-4EDF5DE38E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690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 b="0" i="0">
                <a:latin typeface="Lato Light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Lato Light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Lato Light" charset="0"/>
              </a:defRPr>
            </a:lvl1pPr>
          </a:lstStyle>
          <a:p>
            <a:fld id="{889E2EDD-B2C5-2742-9211-022754186831}" type="datetimeFigureOut">
              <a:rPr lang="en-US" smtClean="0"/>
              <a:pPr/>
              <a:t>1/8/25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Lato Light" charset="0"/>
              </a:defRPr>
            </a:lvl1pPr>
          </a:lstStyle>
          <a:p>
            <a:fld id="{9EBAA339-7CCC-5A49-B0B6-4EDF5DE38E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981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Lato Light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Lato Light" charset="0"/>
              </a:defRPr>
            </a:lvl1pPr>
            <a:lvl2pPr>
              <a:defRPr b="0" i="0">
                <a:latin typeface="Lato Light" charset="0"/>
              </a:defRPr>
            </a:lvl2pPr>
            <a:lvl3pPr>
              <a:defRPr b="0" i="0">
                <a:latin typeface="Lato Light" charset="0"/>
              </a:defRPr>
            </a:lvl3pPr>
            <a:lvl4pPr>
              <a:defRPr b="0" i="0">
                <a:latin typeface="Lato Light" charset="0"/>
              </a:defRPr>
            </a:lvl4pPr>
            <a:lvl5pPr>
              <a:defRPr b="0" i="0">
                <a:latin typeface="Lato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Lato Light" charset="0"/>
              </a:defRPr>
            </a:lvl1pPr>
            <a:lvl2pPr>
              <a:defRPr b="0" i="0">
                <a:latin typeface="Lato Light" charset="0"/>
              </a:defRPr>
            </a:lvl2pPr>
            <a:lvl3pPr>
              <a:defRPr b="0" i="0">
                <a:latin typeface="Lato Light" charset="0"/>
              </a:defRPr>
            </a:lvl3pPr>
            <a:lvl4pPr>
              <a:defRPr b="0" i="0">
                <a:latin typeface="Lato Light" charset="0"/>
              </a:defRPr>
            </a:lvl4pPr>
            <a:lvl5pPr>
              <a:defRPr b="0" i="0">
                <a:latin typeface="Lato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Lato Light" charset="0"/>
              </a:defRPr>
            </a:lvl1pPr>
          </a:lstStyle>
          <a:p>
            <a:fld id="{889E2EDD-B2C5-2742-9211-022754186831}" type="datetimeFigureOut">
              <a:rPr lang="en-US" smtClean="0"/>
              <a:pPr/>
              <a:t>1/8/25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Lato Light" charset="0"/>
              </a:defRPr>
            </a:lvl1pPr>
          </a:lstStyle>
          <a:p>
            <a:fld id="{9EBAA339-7CCC-5A49-B0B6-4EDF5DE38E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41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Lato Light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Lato Ligh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Lato Light" charset="0"/>
              </a:defRPr>
            </a:lvl1pPr>
            <a:lvl2pPr>
              <a:defRPr b="0" i="0">
                <a:latin typeface="Lato Light" charset="0"/>
              </a:defRPr>
            </a:lvl2pPr>
            <a:lvl3pPr>
              <a:defRPr b="0" i="0">
                <a:latin typeface="Lato Light" charset="0"/>
              </a:defRPr>
            </a:lvl3pPr>
            <a:lvl4pPr>
              <a:defRPr b="0" i="0">
                <a:latin typeface="Lato Light" charset="0"/>
              </a:defRPr>
            </a:lvl4pPr>
            <a:lvl5pPr>
              <a:defRPr b="0" i="0">
                <a:latin typeface="Lato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Lato Ligh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Lato Light" charset="0"/>
              </a:defRPr>
            </a:lvl1pPr>
            <a:lvl2pPr>
              <a:defRPr b="0" i="0">
                <a:latin typeface="Lato Light" charset="0"/>
              </a:defRPr>
            </a:lvl2pPr>
            <a:lvl3pPr>
              <a:defRPr b="0" i="0">
                <a:latin typeface="Lato Light" charset="0"/>
              </a:defRPr>
            </a:lvl3pPr>
            <a:lvl4pPr>
              <a:defRPr b="0" i="0">
                <a:latin typeface="Lato Light" charset="0"/>
              </a:defRPr>
            </a:lvl4pPr>
            <a:lvl5pPr>
              <a:defRPr b="0" i="0">
                <a:latin typeface="Lato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Lato Light" charset="0"/>
              </a:defRPr>
            </a:lvl1pPr>
          </a:lstStyle>
          <a:p>
            <a:fld id="{889E2EDD-B2C5-2742-9211-022754186831}" type="datetimeFigureOut">
              <a:rPr lang="en-US" smtClean="0"/>
              <a:pPr/>
              <a:t>1/8/25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Lato Light" charset="0"/>
              </a:defRPr>
            </a:lvl1pPr>
          </a:lstStyle>
          <a:p>
            <a:fld id="{9EBAA339-7CCC-5A49-B0B6-4EDF5DE38E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353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Lato Light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Lato Light" charset="0"/>
              </a:defRPr>
            </a:lvl1pPr>
          </a:lstStyle>
          <a:p>
            <a:fld id="{889E2EDD-B2C5-2742-9211-022754186831}" type="datetimeFigureOut">
              <a:rPr lang="en-US" smtClean="0"/>
              <a:pPr/>
              <a:t>1/8/25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Lato Light" charset="0"/>
              </a:defRPr>
            </a:lvl1pPr>
          </a:lstStyle>
          <a:p>
            <a:fld id="{9EBAA339-7CCC-5A49-B0B6-4EDF5DE38E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490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Lato Light" charset="0"/>
              </a:defRPr>
            </a:lvl1pPr>
          </a:lstStyle>
          <a:p>
            <a:fld id="{889E2EDD-B2C5-2742-9211-022754186831}" type="datetimeFigureOut">
              <a:rPr lang="en-US" smtClean="0"/>
              <a:pPr/>
              <a:t>1/8/25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Lato Light" charset="0"/>
              </a:defRPr>
            </a:lvl1pPr>
          </a:lstStyle>
          <a:p>
            <a:fld id="{9EBAA339-7CCC-5A49-B0B6-4EDF5DE38E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19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0" i="0">
                <a:latin typeface="Lato Light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 b="0" i="0">
                <a:latin typeface="Lato Light" charset="0"/>
              </a:defRPr>
            </a:lvl1pPr>
            <a:lvl2pPr>
              <a:defRPr sz="2800" b="0" i="0">
                <a:latin typeface="Lato Light" charset="0"/>
              </a:defRPr>
            </a:lvl2pPr>
            <a:lvl3pPr>
              <a:defRPr sz="2400" b="0" i="0">
                <a:latin typeface="Lato Light" charset="0"/>
              </a:defRPr>
            </a:lvl3pPr>
            <a:lvl4pPr>
              <a:defRPr sz="2000" b="0" i="0">
                <a:latin typeface="Lato Light" charset="0"/>
              </a:defRPr>
            </a:lvl4pPr>
            <a:lvl5pPr>
              <a:defRPr sz="2000" b="0" i="0">
                <a:latin typeface="Lato Light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Lato Light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Lato Light" charset="0"/>
              </a:defRPr>
            </a:lvl1pPr>
          </a:lstStyle>
          <a:p>
            <a:fld id="{889E2EDD-B2C5-2742-9211-022754186831}" type="datetimeFigureOut">
              <a:rPr lang="en-US" smtClean="0"/>
              <a:pPr/>
              <a:t>1/8/25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Lato Light" charset="0"/>
              </a:defRPr>
            </a:lvl1pPr>
          </a:lstStyle>
          <a:p>
            <a:fld id="{9EBAA339-7CCC-5A49-B0B6-4EDF5DE38E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652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0" i="0">
                <a:latin typeface="Lato Light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latin typeface="Lato Light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Lato Light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Lato Light" charset="0"/>
              </a:defRPr>
            </a:lvl1pPr>
          </a:lstStyle>
          <a:p>
            <a:fld id="{889E2EDD-B2C5-2742-9211-022754186831}" type="datetimeFigureOut">
              <a:rPr lang="en-US" smtClean="0"/>
              <a:pPr/>
              <a:t>1/8/25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Lato Light" charset="0"/>
              </a:defRPr>
            </a:lvl1pPr>
          </a:lstStyle>
          <a:p>
            <a:fld id="{9EBAA339-7CCC-5A49-B0B6-4EDF5DE38E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631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5144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12" Type="http://schemas.openxmlformats.org/officeDocument/2006/relationships/image" Target="../media/image16.svg"/><Relationship Id="rId17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5.png"/><Relationship Id="rId5" Type="http://schemas.openxmlformats.org/officeDocument/2006/relationships/image" Target="../media/image2.png"/><Relationship Id="rId15" Type="http://schemas.openxmlformats.org/officeDocument/2006/relationships/image" Target="../media/image19.png"/><Relationship Id="rId10" Type="http://schemas.openxmlformats.org/officeDocument/2006/relationships/image" Target="../media/image9.svg"/><Relationship Id="rId4" Type="http://schemas.openxmlformats.org/officeDocument/2006/relationships/image" Target="../media/image12.png"/><Relationship Id="rId9" Type="http://schemas.openxmlformats.org/officeDocument/2006/relationships/image" Target="../media/image8.png"/><Relationship Id="rId14" Type="http://schemas.openxmlformats.org/officeDocument/2006/relationships/image" Target="../media/image1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2.png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3EB1100C-961C-66CD-B9EF-F6B6F8932DC1}"/>
              </a:ext>
            </a:extLst>
          </p:cNvPr>
          <p:cNvSpPr/>
          <p:nvPr/>
        </p:nvSpPr>
        <p:spPr>
          <a:xfrm>
            <a:off x="189496" y="1685702"/>
            <a:ext cx="11868525" cy="49751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t" rotWithShape="0">
              <a:srgbClr val="42414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DEF38F-BEF5-4DCB-8A94-AC6F30ABDC62}"/>
              </a:ext>
            </a:extLst>
          </p:cNvPr>
          <p:cNvSpPr/>
          <p:nvPr/>
        </p:nvSpPr>
        <p:spPr>
          <a:xfrm>
            <a:off x="279266" y="1061724"/>
            <a:ext cx="11633468" cy="71078"/>
          </a:xfrm>
          <a:prstGeom prst="rect">
            <a:avLst/>
          </a:prstGeom>
          <a:solidFill>
            <a:srgbClr val="3471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B904C8B9-3899-9F19-E517-D18C9BE431FE}"/>
              </a:ext>
            </a:extLst>
          </p:cNvPr>
          <p:cNvSpPr txBox="1">
            <a:spLocks/>
          </p:cNvSpPr>
          <p:nvPr/>
        </p:nvSpPr>
        <p:spPr>
          <a:xfrm>
            <a:off x="313134" y="1230885"/>
            <a:ext cx="2508815" cy="517133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>
                <a:solidFill>
                  <a:srgbClr val="2C73B9"/>
                </a:solidFill>
                <a:latin typeface="Lato Light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u="sng" dirty="0"/>
              <a:t>Why </a:t>
            </a:r>
            <a:r>
              <a:rPr lang="en-US" sz="2800" u="sng" dirty="0" err="1"/>
              <a:t>TitleVest</a:t>
            </a:r>
            <a:endParaRPr kumimoji="0" lang="en-US" sz="4400" b="0" i="0" u="sng" strike="noStrike" kern="1200" cap="none" spc="0" normalizeH="0" baseline="0" noProof="0" dirty="0">
              <a:ln>
                <a:noFill/>
              </a:ln>
              <a:solidFill>
                <a:srgbClr val="2C73B9"/>
              </a:solidFill>
              <a:effectLst/>
              <a:uLnTx/>
              <a:uFillTx/>
              <a:latin typeface="Lato Light" charset="0"/>
              <a:ea typeface="+mj-ea"/>
              <a:cs typeface="+mj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E35C525-BA56-9203-3EDE-D7F756055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104" y="59529"/>
            <a:ext cx="3315610" cy="978183"/>
          </a:xfrm>
          <a:prstGeom prst="rect">
            <a:avLst/>
          </a:prstGeom>
        </p:spPr>
      </p:pic>
      <p:sp>
        <p:nvSpPr>
          <p:cNvPr id="1063" name="Title 1">
            <a:extLst>
              <a:ext uri="{FF2B5EF4-FFF2-40B4-BE49-F238E27FC236}">
                <a16:creationId xmlns:a16="http://schemas.microsoft.com/office/drawing/2014/main" id="{00178FF7-66F3-EA5D-871F-562023433B1D}"/>
              </a:ext>
            </a:extLst>
          </p:cNvPr>
          <p:cNvSpPr txBox="1">
            <a:spLocks/>
          </p:cNvSpPr>
          <p:nvPr/>
        </p:nvSpPr>
        <p:spPr>
          <a:xfrm>
            <a:off x="6125203" y="112691"/>
            <a:ext cx="2722083" cy="80415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>
                <a:solidFill>
                  <a:srgbClr val="2C73B9"/>
                </a:solidFill>
                <a:latin typeface="Lato Light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Consistently awarded best title company locally and nationally</a:t>
            </a:r>
          </a:p>
        </p:txBody>
      </p:sp>
      <p:pic>
        <p:nvPicPr>
          <p:cNvPr id="1065" name="Picture 1064">
            <a:extLst>
              <a:ext uri="{FF2B5EF4-FFF2-40B4-BE49-F238E27FC236}">
                <a16:creationId xmlns:a16="http://schemas.microsoft.com/office/drawing/2014/main" id="{280CC7E5-4C7E-3C26-14C8-80B6CEFEAD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0977" y="157107"/>
            <a:ext cx="1126079" cy="735903"/>
          </a:xfrm>
          <a:prstGeom prst="rect">
            <a:avLst/>
          </a:prstGeom>
        </p:spPr>
      </p:pic>
      <p:pic>
        <p:nvPicPr>
          <p:cNvPr id="1067" name="Picture 1066">
            <a:extLst>
              <a:ext uri="{FF2B5EF4-FFF2-40B4-BE49-F238E27FC236}">
                <a16:creationId xmlns:a16="http://schemas.microsoft.com/office/drawing/2014/main" id="{C411D7B2-7001-C210-8BA9-25D77C6C1D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2634" y="156819"/>
            <a:ext cx="1740980" cy="739001"/>
          </a:xfrm>
          <a:prstGeom prst="rect">
            <a:avLst/>
          </a:prstGeom>
        </p:spPr>
      </p:pic>
      <p:sp>
        <p:nvSpPr>
          <p:cNvPr id="42" name="Title 1">
            <a:extLst>
              <a:ext uri="{FF2B5EF4-FFF2-40B4-BE49-F238E27FC236}">
                <a16:creationId xmlns:a16="http://schemas.microsoft.com/office/drawing/2014/main" id="{C67E7BE5-C9BE-0F9D-E8D0-A4F929790E79}"/>
              </a:ext>
            </a:extLst>
          </p:cNvPr>
          <p:cNvSpPr txBox="1">
            <a:spLocks/>
          </p:cNvSpPr>
          <p:nvPr/>
        </p:nvSpPr>
        <p:spPr>
          <a:xfrm>
            <a:off x="313134" y="1846101"/>
            <a:ext cx="11333434" cy="2016413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>
                <a:solidFill>
                  <a:srgbClr val="2C73B9"/>
                </a:solidFill>
                <a:latin typeface="Lato Light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crowds have spoken and TitleVest has been awarded Best Title Company for eleven years running… for a few good reasons from our unique multi-underwriter status to our unique asset/team structuring to our national footprint and our cutting-edge technologies.</a:t>
            </a:r>
          </a:p>
        </p:txBody>
      </p:sp>
      <p:pic>
        <p:nvPicPr>
          <p:cNvPr id="4" name="Picture 3" descr="A blue and white poster with a stack of books&#10;&#10;Description automatically generated">
            <a:extLst>
              <a:ext uri="{FF2B5EF4-FFF2-40B4-BE49-F238E27FC236}">
                <a16:creationId xmlns:a16="http://schemas.microsoft.com/office/drawing/2014/main" id="{FCF84BA1-C224-6452-410C-6865C46A75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069" y="2771362"/>
            <a:ext cx="3317400" cy="3317400"/>
          </a:xfrm>
          <a:prstGeom prst="rect">
            <a:avLst/>
          </a:prstGeom>
        </p:spPr>
      </p:pic>
      <p:pic>
        <p:nvPicPr>
          <p:cNvPr id="5" name="Picture 4" descr="A blue cover with a blue and white design&#10;&#10;Description automatically generated">
            <a:extLst>
              <a:ext uri="{FF2B5EF4-FFF2-40B4-BE49-F238E27FC236}">
                <a16:creationId xmlns:a16="http://schemas.microsoft.com/office/drawing/2014/main" id="{65FACA8B-EE2E-1F70-2689-1EFE3B9D3F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837" y="2783943"/>
            <a:ext cx="3262942" cy="326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2512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3EB1100C-961C-66CD-B9EF-F6B6F8932DC1}"/>
              </a:ext>
            </a:extLst>
          </p:cNvPr>
          <p:cNvSpPr/>
          <p:nvPr/>
        </p:nvSpPr>
        <p:spPr>
          <a:xfrm>
            <a:off x="219104" y="1685702"/>
            <a:ext cx="11667989" cy="48748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t" rotWithShape="0">
              <a:srgbClr val="42414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DEF38F-BEF5-4DCB-8A94-AC6F30ABDC62}"/>
              </a:ext>
            </a:extLst>
          </p:cNvPr>
          <p:cNvSpPr/>
          <p:nvPr/>
        </p:nvSpPr>
        <p:spPr>
          <a:xfrm>
            <a:off x="279266" y="1061724"/>
            <a:ext cx="11633468" cy="71078"/>
          </a:xfrm>
          <a:prstGeom prst="rect">
            <a:avLst/>
          </a:prstGeom>
          <a:solidFill>
            <a:srgbClr val="3471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B904C8B9-3899-9F19-E517-D18C9BE431FE}"/>
              </a:ext>
            </a:extLst>
          </p:cNvPr>
          <p:cNvSpPr txBox="1">
            <a:spLocks/>
          </p:cNvSpPr>
          <p:nvPr/>
        </p:nvSpPr>
        <p:spPr>
          <a:xfrm>
            <a:off x="313134" y="1230885"/>
            <a:ext cx="2801590" cy="517133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>
                <a:solidFill>
                  <a:srgbClr val="2C73B9"/>
                </a:solidFill>
                <a:latin typeface="Lato Light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/>
              <a:t>Case Study 1</a:t>
            </a:r>
            <a:endParaRPr kumimoji="0" lang="en-US" sz="4400" b="1" i="0" strike="noStrike" kern="1200" cap="none" spc="0" normalizeH="0" baseline="0" noProof="0" dirty="0">
              <a:ln>
                <a:noFill/>
              </a:ln>
              <a:solidFill>
                <a:srgbClr val="2C73B9"/>
              </a:solidFill>
              <a:effectLst/>
              <a:uLnTx/>
              <a:uFillTx/>
              <a:latin typeface="Lato Light" charset="0"/>
              <a:ea typeface="+mj-ea"/>
              <a:cs typeface="+mj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E35C525-BA56-9203-3EDE-D7F756055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104" y="59529"/>
            <a:ext cx="3315610" cy="978183"/>
          </a:xfrm>
          <a:prstGeom prst="rect">
            <a:avLst/>
          </a:prstGeom>
        </p:spPr>
      </p:pic>
      <p:sp>
        <p:nvSpPr>
          <p:cNvPr id="1063" name="Title 1">
            <a:extLst>
              <a:ext uri="{FF2B5EF4-FFF2-40B4-BE49-F238E27FC236}">
                <a16:creationId xmlns:a16="http://schemas.microsoft.com/office/drawing/2014/main" id="{00178FF7-66F3-EA5D-871F-562023433B1D}"/>
              </a:ext>
            </a:extLst>
          </p:cNvPr>
          <p:cNvSpPr txBox="1">
            <a:spLocks/>
          </p:cNvSpPr>
          <p:nvPr/>
        </p:nvSpPr>
        <p:spPr>
          <a:xfrm>
            <a:off x="6125203" y="112691"/>
            <a:ext cx="2722083" cy="80415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>
                <a:solidFill>
                  <a:srgbClr val="2C73B9"/>
                </a:solidFill>
                <a:latin typeface="Lato Light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Consistently awarded best title company locally and nationally</a:t>
            </a:r>
          </a:p>
        </p:txBody>
      </p:sp>
      <p:pic>
        <p:nvPicPr>
          <p:cNvPr id="1065" name="Picture 1064">
            <a:extLst>
              <a:ext uri="{FF2B5EF4-FFF2-40B4-BE49-F238E27FC236}">
                <a16:creationId xmlns:a16="http://schemas.microsoft.com/office/drawing/2014/main" id="{280CC7E5-4C7E-3C26-14C8-80B6CEFEAD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0977" y="157107"/>
            <a:ext cx="1126079" cy="735903"/>
          </a:xfrm>
          <a:prstGeom prst="rect">
            <a:avLst/>
          </a:prstGeom>
        </p:spPr>
      </p:pic>
      <p:pic>
        <p:nvPicPr>
          <p:cNvPr id="1067" name="Picture 1066">
            <a:extLst>
              <a:ext uri="{FF2B5EF4-FFF2-40B4-BE49-F238E27FC236}">
                <a16:creationId xmlns:a16="http://schemas.microsoft.com/office/drawing/2014/main" id="{C411D7B2-7001-C210-8BA9-25D77C6C1D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2634" y="156819"/>
            <a:ext cx="1740980" cy="73900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72D411-2BA2-3FD3-24B8-406A99FD77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105" y="1760050"/>
            <a:ext cx="6329108" cy="4800548"/>
          </a:xfrm>
          <a:prstGeom prst="rect">
            <a:avLst/>
          </a:prstGeom>
        </p:spPr>
      </p:pic>
      <p:sp>
        <p:nvSpPr>
          <p:cNvPr id="1123" name="TextBox 1122">
            <a:extLst>
              <a:ext uri="{FF2B5EF4-FFF2-40B4-BE49-F238E27FC236}">
                <a16:creationId xmlns:a16="http://schemas.microsoft.com/office/drawing/2014/main" id="{F52FBE3F-EFFC-B31C-D573-73044446EAC1}"/>
              </a:ext>
            </a:extLst>
          </p:cNvPr>
          <p:cNvSpPr txBox="1"/>
          <p:nvPr/>
        </p:nvSpPr>
        <p:spPr>
          <a:xfrm>
            <a:off x="6548213" y="1748018"/>
            <a:ext cx="535884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800" b="1" u="sng" dirty="0">
                <a:solidFill>
                  <a:srgbClr val="2C73B9"/>
                </a:solidFill>
                <a:latin typeface="Lato Light" charset="0"/>
                <a:ea typeface="+mj-ea"/>
                <a:cs typeface="+mj-cs"/>
              </a:rPr>
              <a:t>Hamptons Residential Purchase</a:t>
            </a:r>
          </a:p>
          <a:p>
            <a:pPr algn="ctr">
              <a:spcBef>
                <a:spcPct val="0"/>
              </a:spcBef>
              <a:defRPr/>
            </a:pPr>
            <a:endParaRPr lang="en-US" sz="2800" b="1" dirty="0">
              <a:solidFill>
                <a:srgbClr val="2C73B9"/>
              </a:solidFill>
              <a:latin typeface="Lato Light" charset="0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sz="2800" b="1" dirty="0">
                <a:solidFill>
                  <a:srgbClr val="2C73B9"/>
                </a:solidFill>
                <a:latin typeface="Lato Light" charset="0"/>
              </a:rPr>
              <a:t>Delivered Title in &lt;96 Hours</a:t>
            </a:r>
            <a:endParaRPr lang="en-US" sz="2800" b="1" dirty="0">
              <a:solidFill>
                <a:srgbClr val="2C73B9"/>
              </a:solidFill>
              <a:latin typeface="Lato Light" charset="0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endParaRPr lang="en-US" sz="2800" b="1" dirty="0">
              <a:solidFill>
                <a:srgbClr val="2C73B9"/>
              </a:solidFill>
              <a:latin typeface="Lato Light" charset="0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sz="2800" b="1" dirty="0">
                <a:solidFill>
                  <a:srgbClr val="2C73B9"/>
                </a:solidFill>
                <a:latin typeface="Lato Light" charset="0"/>
                <a:ea typeface="+mj-ea"/>
                <a:cs typeface="+mj-cs"/>
              </a:rPr>
              <a:t>Creative Structuring Guidance</a:t>
            </a:r>
          </a:p>
          <a:p>
            <a:pPr algn="ctr">
              <a:spcBef>
                <a:spcPct val="0"/>
              </a:spcBef>
              <a:defRPr/>
            </a:pPr>
            <a:endParaRPr lang="en-US" sz="2800" b="1" dirty="0">
              <a:solidFill>
                <a:srgbClr val="2C73B9"/>
              </a:solidFill>
              <a:latin typeface="Lato Light" charset="0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sz="2800" b="1" dirty="0">
                <a:solidFill>
                  <a:srgbClr val="2C73B9"/>
                </a:solidFill>
                <a:latin typeface="Lato Light" charset="0"/>
                <a:ea typeface="+mj-ea"/>
                <a:cs typeface="+mj-cs"/>
              </a:rPr>
              <a:t>Minimize Transactional Taxes </a:t>
            </a:r>
          </a:p>
          <a:p>
            <a:pPr algn="ctr">
              <a:spcBef>
                <a:spcPct val="0"/>
              </a:spcBef>
              <a:defRPr/>
            </a:pPr>
            <a:endParaRPr lang="en-US" sz="2800" b="1" dirty="0">
              <a:solidFill>
                <a:srgbClr val="2C73B9"/>
              </a:solidFill>
              <a:latin typeface="Lato Light" charset="0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sz="2800" b="1" dirty="0">
                <a:solidFill>
                  <a:srgbClr val="2C73B9"/>
                </a:solidFill>
                <a:latin typeface="Lato Light" charset="0"/>
                <a:ea typeface="+mj-ea"/>
                <a:cs typeface="+mj-cs"/>
              </a:rPr>
              <a:t>Saving Client $70k+ at Closing</a:t>
            </a:r>
            <a:br>
              <a:rPr lang="en-US" sz="2800" b="1" dirty="0">
                <a:solidFill>
                  <a:srgbClr val="2C73B9"/>
                </a:solidFill>
                <a:latin typeface="Lato Light" charset="0"/>
                <a:ea typeface="+mj-ea"/>
                <a:cs typeface="+mj-cs"/>
              </a:rPr>
            </a:br>
            <a:endParaRPr lang="en-US" sz="2800" b="1" dirty="0">
              <a:solidFill>
                <a:srgbClr val="2C73B9"/>
              </a:solidFill>
              <a:latin typeface="Lato Light" charset="0"/>
              <a:ea typeface="+mj-ea"/>
              <a:cs typeface="+mj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0CDE2FF-9947-D84E-897F-586EC410A0BC}"/>
              </a:ext>
            </a:extLst>
          </p:cNvPr>
          <p:cNvSpPr/>
          <p:nvPr/>
        </p:nvSpPr>
        <p:spPr>
          <a:xfrm>
            <a:off x="2895600" y="1760050"/>
            <a:ext cx="3672703" cy="480054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alpha val="0"/>
                </a:schemeClr>
              </a:gs>
              <a:gs pos="82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5040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1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1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1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4C8A34-EA34-853C-04DA-2D26EEF9BD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C8106B51-07BF-0499-6A82-59DD0DCDED3C}"/>
              </a:ext>
            </a:extLst>
          </p:cNvPr>
          <p:cNvSpPr/>
          <p:nvPr/>
        </p:nvSpPr>
        <p:spPr>
          <a:xfrm>
            <a:off x="219104" y="1685702"/>
            <a:ext cx="11667989" cy="48748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t" rotWithShape="0">
              <a:srgbClr val="42414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AE46B9-319B-63CE-3440-52C283588A4D}"/>
              </a:ext>
            </a:extLst>
          </p:cNvPr>
          <p:cNvSpPr/>
          <p:nvPr/>
        </p:nvSpPr>
        <p:spPr>
          <a:xfrm>
            <a:off x="279266" y="1061724"/>
            <a:ext cx="11633468" cy="71078"/>
          </a:xfrm>
          <a:prstGeom prst="rect">
            <a:avLst/>
          </a:prstGeom>
          <a:solidFill>
            <a:srgbClr val="3471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7AD41599-24E4-B31A-3B33-2C1EBB3B94E4}"/>
              </a:ext>
            </a:extLst>
          </p:cNvPr>
          <p:cNvSpPr txBox="1">
            <a:spLocks/>
          </p:cNvSpPr>
          <p:nvPr/>
        </p:nvSpPr>
        <p:spPr>
          <a:xfrm>
            <a:off x="313134" y="1230885"/>
            <a:ext cx="2801590" cy="517133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>
                <a:solidFill>
                  <a:srgbClr val="2C73B9"/>
                </a:solidFill>
                <a:latin typeface="Lato Light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/>
              <a:t>Case Study 2</a:t>
            </a:r>
            <a:endParaRPr kumimoji="0" lang="en-US" sz="4400" b="1" i="0" strike="noStrike" kern="1200" cap="none" spc="0" normalizeH="0" baseline="0" noProof="0" dirty="0">
              <a:ln>
                <a:noFill/>
              </a:ln>
              <a:solidFill>
                <a:srgbClr val="2C73B9"/>
              </a:solidFill>
              <a:effectLst/>
              <a:uLnTx/>
              <a:uFillTx/>
              <a:latin typeface="Lato Light" charset="0"/>
              <a:ea typeface="+mj-ea"/>
              <a:cs typeface="+mj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AE259B7-834E-2BEF-9C63-AFDC78D57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104" y="59529"/>
            <a:ext cx="3315610" cy="978183"/>
          </a:xfrm>
          <a:prstGeom prst="rect">
            <a:avLst/>
          </a:prstGeom>
        </p:spPr>
      </p:pic>
      <p:sp>
        <p:nvSpPr>
          <p:cNvPr id="1063" name="Title 1">
            <a:extLst>
              <a:ext uri="{FF2B5EF4-FFF2-40B4-BE49-F238E27FC236}">
                <a16:creationId xmlns:a16="http://schemas.microsoft.com/office/drawing/2014/main" id="{463EC52E-0784-705E-4031-5310F20D293F}"/>
              </a:ext>
            </a:extLst>
          </p:cNvPr>
          <p:cNvSpPr txBox="1">
            <a:spLocks/>
          </p:cNvSpPr>
          <p:nvPr/>
        </p:nvSpPr>
        <p:spPr>
          <a:xfrm>
            <a:off x="6125203" y="112691"/>
            <a:ext cx="2722083" cy="80415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>
                <a:solidFill>
                  <a:srgbClr val="2C73B9"/>
                </a:solidFill>
                <a:latin typeface="Lato Light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Consistently awarded best title company locally and nationally</a:t>
            </a:r>
          </a:p>
        </p:txBody>
      </p:sp>
      <p:pic>
        <p:nvPicPr>
          <p:cNvPr id="1065" name="Picture 1064">
            <a:extLst>
              <a:ext uri="{FF2B5EF4-FFF2-40B4-BE49-F238E27FC236}">
                <a16:creationId xmlns:a16="http://schemas.microsoft.com/office/drawing/2014/main" id="{98B5252D-F9FE-EE07-49C3-532027F22A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0977" y="157107"/>
            <a:ext cx="1126079" cy="735903"/>
          </a:xfrm>
          <a:prstGeom prst="rect">
            <a:avLst/>
          </a:prstGeom>
        </p:spPr>
      </p:pic>
      <p:pic>
        <p:nvPicPr>
          <p:cNvPr id="1067" name="Picture 1066">
            <a:extLst>
              <a:ext uri="{FF2B5EF4-FFF2-40B4-BE49-F238E27FC236}">
                <a16:creationId xmlns:a16="http://schemas.microsoft.com/office/drawing/2014/main" id="{D2FF7B5C-F63A-136F-3947-219907D944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2634" y="156819"/>
            <a:ext cx="1740980" cy="73900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D6BE9F5-2D48-2ADF-9EF5-A3F444BF1AD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5613"/>
          <a:stretch/>
        </p:blipFill>
        <p:spPr>
          <a:xfrm>
            <a:off x="211822" y="1760050"/>
            <a:ext cx="6343673" cy="4800548"/>
          </a:xfrm>
          <a:prstGeom prst="rect">
            <a:avLst/>
          </a:prstGeom>
        </p:spPr>
      </p:pic>
      <p:sp>
        <p:nvSpPr>
          <p:cNvPr id="1123" name="TextBox 1122">
            <a:extLst>
              <a:ext uri="{FF2B5EF4-FFF2-40B4-BE49-F238E27FC236}">
                <a16:creationId xmlns:a16="http://schemas.microsoft.com/office/drawing/2014/main" id="{48387E2A-2345-23B2-607F-681B365B2D98}"/>
              </a:ext>
            </a:extLst>
          </p:cNvPr>
          <p:cNvSpPr txBox="1"/>
          <p:nvPr/>
        </p:nvSpPr>
        <p:spPr>
          <a:xfrm>
            <a:off x="6548213" y="1748018"/>
            <a:ext cx="5358844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800" b="1" u="sng" dirty="0">
                <a:solidFill>
                  <a:srgbClr val="2C73B9"/>
                </a:solidFill>
                <a:latin typeface="Lato Light" charset="0"/>
                <a:ea typeface="+mj-ea"/>
                <a:cs typeface="+mj-cs"/>
              </a:rPr>
              <a:t>NYC Commercial Refinance</a:t>
            </a:r>
          </a:p>
          <a:p>
            <a:pPr algn="ctr">
              <a:spcBef>
                <a:spcPct val="0"/>
              </a:spcBef>
              <a:defRPr/>
            </a:pPr>
            <a:endParaRPr lang="en-US" sz="2800" b="1" dirty="0">
              <a:solidFill>
                <a:srgbClr val="2C73B9"/>
              </a:solidFill>
              <a:latin typeface="Lato Light" charset="0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sz="2800" b="1" dirty="0">
                <a:solidFill>
                  <a:srgbClr val="2C73B9"/>
                </a:solidFill>
                <a:latin typeface="Lato Light" charset="0"/>
              </a:rPr>
              <a:t>Syndicating $1.55B in Risk</a:t>
            </a:r>
            <a:endParaRPr lang="en-US" sz="2800" b="1" dirty="0">
              <a:solidFill>
                <a:srgbClr val="2C73B9"/>
              </a:solidFill>
              <a:latin typeface="Lato Light" charset="0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endParaRPr lang="en-US" sz="2800" b="1" dirty="0">
              <a:solidFill>
                <a:srgbClr val="2C73B9"/>
              </a:solidFill>
              <a:latin typeface="Lato Light" charset="0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sz="2800" b="1" dirty="0">
                <a:solidFill>
                  <a:srgbClr val="2C73B9"/>
                </a:solidFill>
                <a:latin typeface="Lato Light" charset="0"/>
                <a:ea typeface="+mj-ea"/>
                <a:cs typeface="+mj-cs"/>
              </a:rPr>
              <a:t>Consolidating Paperwork Saved $20k+ in Legal Costs</a:t>
            </a:r>
          </a:p>
          <a:p>
            <a:pPr algn="ctr">
              <a:spcBef>
                <a:spcPct val="0"/>
              </a:spcBef>
              <a:defRPr/>
            </a:pPr>
            <a:endParaRPr lang="en-US" sz="2800" b="1" dirty="0">
              <a:solidFill>
                <a:srgbClr val="2C73B9"/>
              </a:solidFill>
              <a:latin typeface="Lato Light" charset="0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sz="2800" b="1" dirty="0">
                <a:solidFill>
                  <a:srgbClr val="2C73B9"/>
                </a:solidFill>
                <a:latin typeface="Lato Light" charset="0"/>
                <a:ea typeface="+mj-ea"/>
                <a:cs typeface="+mj-cs"/>
              </a:rPr>
              <a:t>Debt Structuring Advice Saved Client  $1M+ in Title Costs </a:t>
            </a:r>
          </a:p>
          <a:p>
            <a:pPr algn="ctr">
              <a:spcBef>
                <a:spcPct val="0"/>
              </a:spcBef>
              <a:defRPr/>
            </a:pPr>
            <a:endParaRPr lang="en-US" sz="2800" b="1" dirty="0">
              <a:solidFill>
                <a:srgbClr val="2C73B9"/>
              </a:solidFill>
              <a:latin typeface="Lato Light" charset="0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sz="2800" b="1" i="1" dirty="0">
                <a:solidFill>
                  <a:srgbClr val="2C73B9"/>
                </a:solidFill>
                <a:latin typeface="Lato Light" charset="0"/>
                <a:ea typeface="+mj-ea"/>
                <a:cs typeface="+mj-cs"/>
              </a:rPr>
              <a:t>Saved their lawyers a lot of face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A9715F-23F9-FF99-9944-52486BEE82DF}"/>
              </a:ext>
            </a:extLst>
          </p:cNvPr>
          <p:cNvSpPr/>
          <p:nvPr/>
        </p:nvSpPr>
        <p:spPr>
          <a:xfrm>
            <a:off x="2895600" y="1760050"/>
            <a:ext cx="3672703" cy="480054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alpha val="0"/>
                </a:schemeClr>
              </a:gs>
              <a:gs pos="82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8903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1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1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1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3EB1100C-961C-66CD-B9EF-F6B6F8932DC1}"/>
              </a:ext>
            </a:extLst>
          </p:cNvPr>
          <p:cNvSpPr/>
          <p:nvPr/>
        </p:nvSpPr>
        <p:spPr>
          <a:xfrm>
            <a:off x="189496" y="1685702"/>
            <a:ext cx="11717559" cy="49751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t" rotWithShape="0">
              <a:srgbClr val="42414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DEF38F-BEF5-4DCB-8A94-AC6F30ABDC62}"/>
              </a:ext>
            </a:extLst>
          </p:cNvPr>
          <p:cNvSpPr/>
          <p:nvPr/>
        </p:nvSpPr>
        <p:spPr>
          <a:xfrm>
            <a:off x="279266" y="1061724"/>
            <a:ext cx="11633468" cy="71078"/>
          </a:xfrm>
          <a:prstGeom prst="rect">
            <a:avLst/>
          </a:prstGeom>
          <a:solidFill>
            <a:srgbClr val="3471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B904C8B9-3899-9F19-E517-D18C9BE431FE}"/>
              </a:ext>
            </a:extLst>
          </p:cNvPr>
          <p:cNvSpPr txBox="1">
            <a:spLocks/>
          </p:cNvSpPr>
          <p:nvPr/>
        </p:nvSpPr>
        <p:spPr>
          <a:xfrm>
            <a:off x="313134" y="1230885"/>
            <a:ext cx="3221580" cy="517133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>
                <a:solidFill>
                  <a:srgbClr val="2C73B9"/>
                </a:solidFill>
                <a:latin typeface="Lato Light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u="sng" dirty="0"/>
              <a:t>National Coverage</a:t>
            </a:r>
            <a:endParaRPr kumimoji="0" lang="en-US" sz="4400" b="0" i="0" u="sng" strike="noStrike" kern="1200" cap="none" spc="0" normalizeH="0" baseline="0" noProof="0" dirty="0">
              <a:ln>
                <a:noFill/>
              </a:ln>
              <a:solidFill>
                <a:srgbClr val="2C73B9"/>
              </a:solidFill>
              <a:effectLst/>
              <a:uLnTx/>
              <a:uFillTx/>
              <a:latin typeface="Lato Light" charset="0"/>
              <a:ea typeface="+mj-ea"/>
              <a:cs typeface="+mj-cs"/>
            </a:endParaRPr>
          </a:p>
        </p:txBody>
      </p:sp>
      <p:sp>
        <p:nvSpPr>
          <p:cNvPr id="1037" name="Title 1">
            <a:extLst>
              <a:ext uri="{FF2B5EF4-FFF2-40B4-BE49-F238E27FC236}">
                <a16:creationId xmlns:a16="http://schemas.microsoft.com/office/drawing/2014/main" id="{DDEAC05B-C900-D072-1E96-F2296BC3F0A7}"/>
              </a:ext>
            </a:extLst>
          </p:cNvPr>
          <p:cNvSpPr txBox="1">
            <a:spLocks/>
          </p:cNvSpPr>
          <p:nvPr/>
        </p:nvSpPr>
        <p:spPr>
          <a:xfrm>
            <a:off x="313134" y="1863401"/>
            <a:ext cx="2883977" cy="462949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>
                <a:solidFill>
                  <a:srgbClr val="2C73B9"/>
                </a:solidFill>
                <a:latin typeface="Lato Light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Each team at </a:t>
            </a:r>
            <a:r>
              <a:rPr lang="en-US" sz="1600" kern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TitleVest</a:t>
            </a:r>
            <a:r>
              <a:rPr 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is directly licensed and trained to handle their type of transaction (e.g. residential purchase, digital infrastructure, solar, cannabis, etc.) across all 44 direct coverage states (plus DC).  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client gets the benefit of working with the same intimate team of 3-5 people to handle every one of their transactions no matter the geographic location.  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same team plays quarterback in only six typically low-volume states.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E35C525-BA56-9203-3EDE-D7F756055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104" y="59529"/>
            <a:ext cx="3315610" cy="978183"/>
          </a:xfrm>
          <a:prstGeom prst="rect">
            <a:avLst/>
          </a:prstGeom>
        </p:spPr>
      </p:pic>
      <p:pic>
        <p:nvPicPr>
          <p:cNvPr id="39" name="Graphic 38" descr="Map with pin outline">
            <a:extLst>
              <a:ext uri="{FF2B5EF4-FFF2-40B4-BE49-F238E27FC236}">
                <a16:creationId xmlns:a16="http://schemas.microsoft.com/office/drawing/2014/main" id="{4482AA86-AD37-3B11-F8DB-CA22A86A54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68841" y="1267445"/>
            <a:ext cx="471199" cy="471199"/>
          </a:xfrm>
          <a:prstGeom prst="rect">
            <a:avLst/>
          </a:prstGeom>
        </p:spPr>
      </p:pic>
      <p:sp>
        <p:nvSpPr>
          <p:cNvPr id="1063" name="Title 1">
            <a:extLst>
              <a:ext uri="{FF2B5EF4-FFF2-40B4-BE49-F238E27FC236}">
                <a16:creationId xmlns:a16="http://schemas.microsoft.com/office/drawing/2014/main" id="{00178FF7-66F3-EA5D-871F-562023433B1D}"/>
              </a:ext>
            </a:extLst>
          </p:cNvPr>
          <p:cNvSpPr txBox="1">
            <a:spLocks/>
          </p:cNvSpPr>
          <p:nvPr/>
        </p:nvSpPr>
        <p:spPr>
          <a:xfrm>
            <a:off x="6125203" y="112691"/>
            <a:ext cx="2722083" cy="80415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>
                <a:solidFill>
                  <a:srgbClr val="2C73B9"/>
                </a:solidFill>
                <a:latin typeface="Lato Light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Consistently awarded best title company locally and nationally</a:t>
            </a:r>
          </a:p>
        </p:txBody>
      </p:sp>
      <p:pic>
        <p:nvPicPr>
          <p:cNvPr id="1065" name="Picture 1064">
            <a:extLst>
              <a:ext uri="{FF2B5EF4-FFF2-40B4-BE49-F238E27FC236}">
                <a16:creationId xmlns:a16="http://schemas.microsoft.com/office/drawing/2014/main" id="{280CC7E5-4C7E-3C26-14C8-80B6CEFEAD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0977" y="157107"/>
            <a:ext cx="1126079" cy="735903"/>
          </a:xfrm>
          <a:prstGeom prst="rect">
            <a:avLst/>
          </a:prstGeom>
        </p:spPr>
      </p:pic>
      <p:pic>
        <p:nvPicPr>
          <p:cNvPr id="1067" name="Picture 1066">
            <a:extLst>
              <a:ext uri="{FF2B5EF4-FFF2-40B4-BE49-F238E27FC236}">
                <a16:creationId xmlns:a16="http://schemas.microsoft.com/office/drawing/2014/main" id="{C411D7B2-7001-C210-8BA9-25D77C6C1D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72634" y="156819"/>
            <a:ext cx="1740980" cy="7390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7078C51-FD12-67AA-7291-A454364766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20611"/>
          <a:stretch/>
        </p:blipFill>
        <p:spPr>
          <a:xfrm>
            <a:off x="2720682" y="1230886"/>
            <a:ext cx="9158184" cy="565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7657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AF0B60-BC1D-E49B-4CA1-5B9F4BDE5C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0310EEBD-957C-784C-EF3B-EF9B25FA1AA1}"/>
              </a:ext>
            </a:extLst>
          </p:cNvPr>
          <p:cNvSpPr/>
          <p:nvPr/>
        </p:nvSpPr>
        <p:spPr>
          <a:xfrm>
            <a:off x="219104" y="1685702"/>
            <a:ext cx="11667989" cy="48748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t" rotWithShape="0">
              <a:srgbClr val="42414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8B27099-AA62-7E85-3048-0254DF0C0E9A}"/>
              </a:ext>
            </a:extLst>
          </p:cNvPr>
          <p:cNvSpPr/>
          <p:nvPr/>
        </p:nvSpPr>
        <p:spPr>
          <a:xfrm>
            <a:off x="279266" y="1061724"/>
            <a:ext cx="11633468" cy="71078"/>
          </a:xfrm>
          <a:prstGeom prst="rect">
            <a:avLst/>
          </a:prstGeom>
          <a:solidFill>
            <a:srgbClr val="3471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97ED90DF-E0A2-842D-B1DB-A0D1EC75F303}"/>
              </a:ext>
            </a:extLst>
          </p:cNvPr>
          <p:cNvSpPr txBox="1">
            <a:spLocks/>
          </p:cNvSpPr>
          <p:nvPr/>
        </p:nvSpPr>
        <p:spPr>
          <a:xfrm>
            <a:off x="313134" y="1230885"/>
            <a:ext cx="2801590" cy="517133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>
                <a:solidFill>
                  <a:srgbClr val="2C73B9"/>
                </a:solidFill>
                <a:latin typeface="Lato Light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/>
              <a:t>Case Study 3</a:t>
            </a:r>
            <a:endParaRPr kumimoji="0" lang="en-US" sz="4400" b="1" i="0" strike="noStrike" kern="1200" cap="none" spc="0" normalizeH="0" baseline="0" noProof="0" dirty="0">
              <a:ln>
                <a:noFill/>
              </a:ln>
              <a:solidFill>
                <a:srgbClr val="2C73B9"/>
              </a:solidFill>
              <a:effectLst/>
              <a:uLnTx/>
              <a:uFillTx/>
              <a:latin typeface="Lato Light" charset="0"/>
              <a:ea typeface="+mj-ea"/>
              <a:cs typeface="+mj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CECDACB-9520-EA49-27AD-511FDFF260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104" y="59529"/>
            <a:ext cx="3315610" cy="978183"/>
          </a:xfrm>
          <a:prstGeom prst="rect">
            <a:avLst/>
          </a:prstGeom>
        </p:spPr>
      </p:pic>
      <p:sp>
        <p:nvSpPr>
          <p:cNvPr id="1063" name="Title 1">
            <a:extLst>
              <a:ext uri="{FF2B5EF4-FFF2-40B4-BE49-F238E27FC236}">
                <a16:creationId xmlns:a16="http://schemas.microsoft.com/office/drawing/2014/main" id="{EAEBF502-C4DA-0FC3-E7C3-00B4F06AE94B}"/>
              </a:ext>
            </a:extLst>
          </p:cNvPr>
          <p:cNvSpPr txBox="1">
            <a:spLocks/>
          </p:cNvSpPr>
          <p:nvPr/>
        </p:nvSpPr>
        <p:spPr>
          <a:xfrm>
            <a:off x="6125203" y="112691"/>
            <a:ext cx="2722083" cy="80415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>
                <a:solidFill>
                  <a:srgbClr val="2C73B9"/>
                </a:solidFill>
                <a:latin typeface="Lato Light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Consistently awarded best title company locally and nationally</a:t>
            </a:r>
          </a:p>
        </p:txBody>
      </p:sp>
      <p:pic>
        <p:nvPicPr>
          <p:cNvPr id="1065" name="Picture 1064">
            <a:extLst>
              <a:ext uri="{FF2B5EF4-FFF2-40B4-BE49-F238E27FC236}">
                <a16:creationId xmlns:a16="http://schemas.microsoft.com/office/drawing/2014/main" id="{E1DB0BE2-0D8F-3DA0-A96A-A802F33D85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0977" y="157107"/>
            <a:ext cx="1126079" cy="735903"/>
          </a:xfrm>
          <a:prstGeom prst="rect">
            <a:avLst/>
          </a:prstGeom>
        </p:spPr>
      </p:pic>
      <p:pic>
        <p:nvPicPr>
          <p:cNvPr id="1067" name="Picture 1066">
            <a:extLst>
              <a:ext uri="{FF2B5EF4-FFF2-40B4-BE49-F238E27FC236}">
                <a16:creationId xmlns:a16="http://schemas.microsoft.com/office/drawing/2014/main" id="{478A4687-8A5E-BC90-7705-4278543F38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2634" y="156819"/>
            <a:ext cx="1740980" cy="73900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82C44D2-223C-E1F6-7E49-92214B09C03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746" r="4624"/>
          <a:stretch/>
        </p:blipFill>
        <p:spPr>
          <a:xfrm>
            <a:off x="219104" y="1760050"/>
            <a:ext cx="5695921" cy="2554775"/>
          </a:xfrm>
          <a:prstGeom prst="rect">
            <a:avLst/>
          </a:prstGeom>
        </p:spPr>
      </p:pic>
      <p:sp>
        <p:nvSpPr>
          <p:cNvPr id="1123" name="TextBox 1122">
            <a:extLst>
              <a:ext uri="{FF2B5EF4-FFF2-40B4-BE49-F238E27FC236}">
                <a16:creationId xmlns:a16="http://schemas.microsoft.com/office/drawing/2014/main" id="{F94C7DC8-4F65-FF2C-EC8E-26011B98210E}"/>
              </a:ext>
            </a:extLst>
          </p:cNvPr>
          <p:cNvSpPr txBox="1"/>
          <p:nvPr/>
        </p:nvSpPr>
        <p:spPr>
          <a:xfrm>
            <a:off x="5757864" y="1748018"/>
            <a:ext cx="6149194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800" b="1" u="sng" dirty="0">
                <a:solidFill>
                  <a:srgbClr val="2C73B9"/>
                </a:solidFill>
                <a:latin typeface="Lato Light" charset="0"/>
                <a:ea typeface="+mj-ea"/>
                <a:cs typeface="+mj-cs"/>
              </a:rPr>
              <a:t>NY Firm – National Real Estate</a:t>
            </a:r>
          </a:p>
          <a:p>
            <a:pPr algn="ctr">
              <a:spcBef>
                <a:spcPct val="0"/>
              </a:spcBef>
              <a:defRPr/>
            </a:pPr>
            <a:endParaRPr lang="en-US" sz="2800" b="1" dirty="0">
              <a:solidFill>
                <a:srgbClr val="2C73B9"/>
              </a:solidFill>
              <a:latin typeface="Lato Light" charset="0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sz="2800" b="1" dirty="0">
                <a:solidFill>
                  <a:srgbClr val="2C73B9"/>
                </a:solidFill>
                <a:latin typeface="Lato Light" charset="0"/>
              </a:rPr>
              <a:t>NYC Based (57</a:t>
            </a:r>
            <a:r>
              <a:rPr lang="en-US" sz="2800" b="1" baseline="30000" dirty="0">
                <a:solidFill>
                  <a:srgbClr val="2C73B9"/>
                </a:solidFill>
                <a:latin typeface="Lato Light" charset="0"/>
              </a:rPr>
              <a:t>th </a:t>
            </a:r>
            <a:r>
              <a:rPr lang="en-US" sz="2800" b="1" dirty="0">
                <a:solidFill>
                  <a:srgbClr val="2C73B9"/>
                </a:solidFill>
                <a:latin typeface="Lato Light" charset="0"/>
              </a:rPr>
              <a:t>St.) with $34B in Assets Under Management</a:t>
            </a:r>
            <a:endParaRPr lang="en-US" sz="2800" b="1" dirty="0">
              <a:solidFill>
                <a:srgbClr val="2C73B9"/>
              </a:solidFill>
              <a:latin typeface="Lato Light" charset="0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endParaRPr lang="en-US" sz="2800" b="1" dirty="0">
              <a:solidFill>
                <a:srgbClr val="2C73B9"/>
              </a:solidFill>
              <a:latin typeface="Lato Light" charset="0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sz="2800" b="1" dirty="0">
                <a:solidFill>
                  <a:srgbClr val="2C73B9"/>
                </a:solidFill>
                <a:latin typeface="Lato Light" charset="0"/>
                <a:ea typeface="+mj-ea"/>
                <a:cs typeface="+mj-cs"/>
              </a:rPr>
              <a:t>Serviced 400+ Residential Home Portfolio Purchase</a:t>
            </a:r>
          </a:p>
          <a:p>
            <a:pPr algn="ctr">
              <a:spcBef>
                <a:spcPct val="0"/>
              </a:spcBef>
              <a:defRPr/>
            </a:pPr>
            <a:endParaRPr lang="en-US" sz="2800" b="1" dirty="0">
              <a:solidFill>
                <a:srgbClr val="2C73B9"/>
              </a:solidFill>
              <a:latin typeface="Lato Light" charset="0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sz="2800" b="1" dirty="0">
                <a:solidFill>
                  <a:srgbClr val="2C73B9"/>
                </a:solidFill>
                <a:latin typeface="Lato Light" charset="0"/>
                <a:ea typeface="+mj-ea"/>
                <a:cs typeface="+mj-cs"/>
              </a:rPr>
              <a:t>Delivered Fast &amp; Under Budget</a:t>
            </a:r>
          </a:p>
          <a:p>
            <a:pPr algn="ctr">
              <a:spcBef>
                <a:spcPct val="0"/>
              </a:spcBef>
              <a:defRPr/>
            </a:pPr>
            <a:endParaRPr lang="en-US" sz="2800" b="1" dirty="0">
              <a:solidFill>
                <a:srgbClr val="2C73B9"/>
              </a:solidFill>
              <a:latin typeface="Lato Light" charset="0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sz="2800" b="1" dirty="0">
                <a:solidFill>
                  <a:srgbClr val="2C73B9"/>
                </a:solidFill>
                <a:latin typeface="Lato Light" charset="0"/>
                <a:ea typeface="+mj-ea"/>
                <a:cs typeface="+mj-cs"/>
              </a:rPr>
              <a:t>Corp Structure Advice Saved $400k+ </a:t>
            </a:r>
          </a:p>
        </p:txBody>
      </p:sp>
    </p:spTree>
    <p:extLst>
      <p:ext uri="{BB962C8B-B14F-4D97-AF65-F5344CB8AC3E}">
        <p14:creationId xmlns:p14="http://schemas.microsoft.com/office/powerpoint/2010/main" val="42764142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1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1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1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43C1859-2193-C305-6040-07915B49FB91}"/>
              </a:ext>
            </a:extLst>
          </p:cNvPr>
          <p:cNvSpPr/>
          <p:nvPr/>
        </p:nvSpPr>
        <p:spPr>
          <a:xfrm>
            <a:off x="6155228" y="1734718"/>
            <a:ext cx="2871924" cy="49261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t" rotWithShape="0">
              <a:srgbClr val="42414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6549EA3-7133-E628-AD03-07819B932354}"/>
              </a:ext>
            </a:extLst>
          </p:cNvPr>
          <p:cNvSpPr/>
          <p:nvPr/>
        </p:nvSpPr>
        <p:spPr>
          <a:xfrm>
            <a:off x="3152671" y="1717150"/>
            <a:ext cx="2871924" cy="49436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t" rotWithShape="0">
              <a:srgbClr val="42414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EB1100C-961C-66CD-B9EF-F6B6F8932DC1}"/>
              </a:ext>
            </a:extLst>
          </p:cNvPr>
          <p:cNvSpPr/>
          <p:nvPr/>
        </p:nvSpPr>
        <p:spPr>
          <a:xfrm>
            <a:off x="189497" y="1685702"/>
            <a:ext cx="2871924" cy="49751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t" rotWithShape="0">
              <a:srgbClr val="42414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DEF38F-BEF5-4DCB-8A94-AC6F30ABDC62}"/>
              </a:ext>
            </a:extLst>
          </p:cNvPr>
          <p:cNvSpPr/>
          <p:nvPr/>
        </p:nvSpPr>
        <p:spPr>
          <a:xfrm>
            <a:off x="279266" y="1061724"/>
            <a:ext cx="11633468" cy="71078"/>
          </a:xfrm>
          <a:prstGeom prst="rect">
            <a:avLst/>
          </a:prstGeom>
          <a:solidFill>
            <a:srgbClr val="3471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25DF4A8-1E61-030C-2174-7BBDB04286F5}"/>
              </a:ext>
            </a:extLst>
          </p:cNvPr>
          <p:cNvSpPr txBox="1"/>
          <p:nvPr/>
        </p:nvSpPr>
        <p:spPr>
          <a:xfrm>
            <a:off x="439253" y="2965260"/>
            <a:ext cx="1070746" cy="46166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Brian Tormey</a:t>
            </a:r>
          </a:p>
          <a:p>
            <a:pPr algn="ctr"/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President, TitleVest</a:t>
            </a:r>
            <a:b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6D8B538B-643B-5C4E-BFB8-80703AB81A93}"/>
              </a:ext>
            </a:extLst>
          </p:cNvPr>
          <p:cNvSpPr txBox="1">
            <a:spLocks/>
          </p:cNvSpPr>
          <p:nvPr/>
        </p:nvSpPr>
        <p:spPr>
          <a:xfrm>
            <a:off x="3299850" y="1228893"/>
            <a:ext cx="2216989" cy="517133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>
                <a:solidFill>
                  <a:srgbClr val="2C73B9"/>
                </a:solidFill>
                <a:latin typeface="Lato Light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u="sng" dirty="0"/>
              <a:t>Clients</a:t>
            </a:r>
            <a:endParaRPr kumimoji="0" lang="en-US" sz="4400" b="0" i="0" u="sng" strike="noStrike" kern="1200" cap="none" spc="0" normalizeH="0" baseline="0" noProof="0" dirty="0">
              <a:ln>
                <a:noFill/>
              </a:ln>
              <a:solidFill>
                <a:srgbClr val="2C73B9"/>
              </a:solidFill>
              <a:effectLst/>
              <a:uLnTx/>
              <a:uFillTx/>
              <a:latin typeface="Lato Light" charset="0"/>
              <a:ea typeface="+mj-ea"/>
              <a:cs typeface="+mj-cs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B904C8B9-3899-9F19-E517-D18C9BE431FE}"/>
              </a:ext>
            </a:extLst>
          </p:cNvPr>
          <p:cNvSpPr txBox="1">
            <a:spLocks/>
          </p:cNvSpPr>
          <p:nvPr/>
        </p:nvSpPr>
        <p:spPr>
          <a:xfrm>
            <a:off x="313134" y="1230885"/>
            <a:ext cx="1734783" cy="517133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>
                <a:solidFill>
                  <a:srgbClr val="2C73B9"/>
                </a:solidFill>
                <a:latin typeface="Lato Light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u="sng" dirty="0"/>
              <a:t>About</a:t>
            </a:r>
            <a:endParaRPr kumimoji="0" lang="en-US" sz="4400" b="0" i="0" u="sng" strike="noStrike" kern="1200" cap="none" spc="0" normalizeH="0" baseline="0" noProof="0" dirty="0">
              <a:ln>
                <a:noFill/>
              </a:ln>
              <a:solidFill>
                <a:srgbClr val="2C73B9"/>
              </a:solidFill>
              <a:effectLst/>
              <a:uLnTx/>
              <a:uFillTx/>
              <a:latin typeface="Lato Light" charset="0"/>
              <a:ea typeface="+mj-ea"/>
              <a:cs typeface="+mj-cs"/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EEA354F6-F4A9-5174-FAC6-E80481F68BFD}"/>
              </a:ext>
            </a:extLst>
          </p:cNvPr>
          <p:cNvSpPr txBox="1">
            <a:spLocks/>
          </p:cNvSpPr>
          <p:nvPr/>
        </p:nvSpPr>
        <p:spPr>
          <a:xfrm>
            <a:off x="3299851" y="1778243"/>
            <a:ext cx="2802074" cy="271683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>
                <a:solidFill>
                  <a:srgbClr val="2C73B9"/>
                </a:solidFill>
                <a:latin typeface="Lato Light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Purchasers of Real Estate</a:t>
            </a: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E7894743-D5A1-17FB-CAA4-78EB6150320D}"/>
              </a:ext>
            </a:extLst>
          </p:cNvPr>
          <p:cNvSpPr txBox="1">
            <a:spLocks/>
          </p:cNvSpPr>
          <p:nvPr/>
        </p:nvSpPr>
        <p:spPr>
          <a:xfrm>
            <a:off x="6320993" y="1230015"/>
            <a:ext cx="2635805" cy="517133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>
                <a:solidFill>
                  <a:srgbClr val="2C73B9"/>
                </a:solidFill>
                <a:latin typeface="Lato Light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u="sng" dirty="0"/>
              <a:t>Why TitleVest</a:t>
            </a:r>
            <a:endParaRPr kumimoji="0" lang="en-US" sz="4400" b="0" i="0" u="sng" strike="noStrike" kern="1200" cap="none" spc="0" normalizeH="0" baseline="0" noProof="0" dirty="0">
              <a:ln>
                <a:noFill/>
              </a:ln>
              <a:solidFill>
                <a:srgbClr val="2C73B9"/>
              </a:solidFill>
              <a:effectLst/>
              <a:uLnTx/>
              <a:uFillTx/>
              <a:latin typeface="Lato Light" charset="0"/>
              <a:ea typeface="+mj-ea"/>
              <a:cs typeface="+mj-cs"/>
            </a:endParaRPr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EEBBE7CE-BBFE-C03D-F393-FD49E0A1956D}"/>
              </a:ext>
            </a:extLst>
          </p:cNvPr>
          <p:cNvSpPr txBox="1">
            <a:spLocks/>
          </p:cNvSpPr>
          <p:nvPr/>
        </p:nvSpPr>
        <p:spPr>
          <a:xfrm>
            <a:off x="9311627" y="1228892"/>
            <a:ext cx="2216989" cy="517133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>
                <a:solidFill>
                  <a:srgbClr val="2C73B9"/>
                </a:solidFill>
                <a:latin typeface="Lato Light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u="sng" dirty="0"/>
              <a:t>Connections</a:t>
            </a:r>
            <a:endParaRPr kumimoji="0" lang="en-US" sz="4400" b="0" i="0" u="sng" strike="noStrike" kern="1200" cap="none" spc="0" normalizeH="0" baseline="0" noProof="0" dirty="0">
              <a:ln>
                <a:noFill/>
              </a:ln>
              <a:solidFill>
                <a:srgbClr val="2C73B9"/>
              </a:solidFill>
              <a:effectLst/>
              <a:uLnTx/>
              <a:uFillTx/>
              <a:latin typeface="Lato Light" charset="0"/>
              <a:ea typeface="+mj-ea"/>
              <a:cs typeface="+mj-cs"/>
            </a:endParaRPr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id="{53FBA748-63F1-A2FB-CDF7-6C5E14C6022A}"/>
              </a:ext>
            </a:extLst>
          </p:cNvPr>
          <p:cNvSpPr txBox="1">
            <a:spLocks/>
          </p:cNvSpPr>
          <p:nvPr/>
        </p:nvSpPr>
        <p:spPr>
          <a:xfrm>
            <a:off x="3296153" y="2842730"/>
            <a:ext cx="2100396" cy="271683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>
                <a:solidFill>
                  <a:srgbClr val="2C73B9"/>
                </a:solidFill>
                <a:latin typeface="Lato Light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Attorneys</a:t>
            </a:r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id="{59F0A203-B1E3-F4D8-2FAA-2E85B0E86699}"/>
              </a:ext>
            </a:extLst>
          </p:cNvPr>
          <p:cNvSpPr txBox="1">
            <a:spLocks/>
          </p:cNvSpPr>
          <p:nvPr/>
        </p:nvSpPr>
        <p:spPr>
          <a:xfrm>
            <a:off x="3280312" y="3701253"/>
            <a:ext cx="1920252" cy="271683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>
                <a:solidFill>
                  <a:srgbClr val="2C73B9"/>
                </a:solidFill>
                <a:latin typeface="Lato Light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Financial Services</a:t>
            </a: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991D1761-C730-D944-5145-FC3356701065}"/>
              </a:ext>
            </a:extLst>
          </p:cNvPr>
          <p:cNvSpPr txBox="1">
            <a:spLocks/>
          </p:cNvSpPr>
          <p:nvPr/>
        </p:nvSpPr>
        <p:spPr>
          <a:xfrm>
            <a:off x="3267758" y="5116723"/>
            <a:ext cx="2887470" cy="271683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>
                <a:solidFill>
                  <a:srgbClr val="2C73B9"/>
                </a:solidFill>
                <a:latin typeface="Lato Light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Specialized Comm. Services</a:t>
            </a:r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89AB5164-61CB-EF6A-AF36-BA4C92996BD8}"/>
              </a:ext>
            </a:extLst>
          </p:cNvPr>
          <p:cNvSpPr txBox="1">
            <a:spLocks/>
          </p:cNvSpPr>
          <p:nvPr/>
        </p:nvSpPr>
        <p:spPr>
          <a:xfrm>
            <a:off x="3299850" y="1999900"/>
            <a:ext cx="2635355" cy="108972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>
                <a:solidFill>
                  <a:srgbClr val="2C73B9"/>
                </a:solidFill>
                <a:latin typeface="Lato Light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i="1" kern="0" dirty="0"/>
              <a:t>Coop &amp; Condo Apartments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i="1" kern="0" dirty="0"/>
              <a:t>Single Family &amp; Townhouses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i="1" kern="0" dirty="0"/>
              <a:t>Multi-Family &amp; Mixed Use</a:t>
            </a:r>
            <a:br>
              <a:rPr lang="en-US" sz="1100" i="1" kern="0" dirty="0"/>
            </a:br>
            <a:r>
              <a:rPr lang="en-US" sz="1100" i="1" kern="0" dirty="0"/>
              <a:t>Commercial &amp; Industrial</a:t>
            </a:r>
            <a:endParaRPr lang="en-US" sz="1200" i="1" kern="0" dirty="0"/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789C3CA8-D70C-3EDE-9E36-3E2FFF67541D}"/>
              </a:ext>
            </a:extLst>
          </p:cNvPr>
          <p:cNvSpPr txBox="1">
            <a:spLocks/>
          </p:cNvSpPr>
          <p:nvPr/>
        </p:nvSpPr>
        <p:spPr>
          <a:xfrm>
            <a:off x="3267758" y="4746569"/>
            <a:ext cx="2514011" cy="271683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>
                <a:solidFill>
                  <a:srgbClr val="2C73B9"/>
                </a:solidFill>
                <a:latin typeface="Lato Light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i="1" kern="0" dirty="0"/>
              <a:t>Direct in 44 States, Indirect in 6 States</a:t>
            </a:r>
          </a:p>
        </p:txBody>
      </p:sp>
      <p:sp>
        <p:nvSpPr>
          <p:cNvPr id="57" name="Title 1">
            <a:extLst>
              <a:ext uri="{FF2B5EF4-FFF2-40B4-BE49-F238E27FC236}">
                <a16:creationId xmlns:a16="http://schemas.microsoft.com/office/drawing/2014/main" id="{38416CED-6F7F-91DF-AEA2-B77D32CC08B9}"/>
              </a:ext>
            </a:extLst>
          </p:cNvPr>
          <p:cNvSpPr txBox="1">
            <a:spLocks/>
          </p:cNvSpPr>
          <p:nvPr/>
        </p:nvSpPr>
        <p:spPr>
          <a:xfrm>
            <a:off x="3279097" y="5388407"/>
            <a:ext cx="2656108" cy="792804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>
                <a:solidFill>
                  <a:srgbClr val="2C73B9"/>
                </a:solidFill>
                <a:latin typeface="Lato Light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i="1" kern="0" dirty="0"/>
              <a:t>Single Family Residential (SFR)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i="1" kern="0" dirty="0"/>
              <a:t>Renewables (Solar, Wind, Battery)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i="1" kern="0" dirty="0"/>
              <a:t>Digital Infrastructure (Cell, Fiber, Data Center)</a:t>
            </a:r>
            <a:br>
              <a:rPr lang="en-US" sz="1100" i="1" kern="0" dirty="0"/>
            </a:br>
            <a:r>
              <a:rPr lang="en-US" sz="1100" i="1" kern="0" dirty="0"/>
              <a:t>Franchises</a:t>
            </a:r>
          </a:p>
        </p:txBody>
      </p:sp>
      <p:sp>
        <p:nvSpPr>
          <p:cNvPr id="58" name="Title 1">
            <a:extLst>
              <a:ext uri="{FF2B5EF4-FFF2-40B4-BE49-F238E27FC236}">
                <a16:creationId xmlns:a16="http://schemas.microsoft.com/office/drawing/2014/main" id="{30D9263B-7A83-0CFF-0518-39C4FD282D3F}"/>
              </a:ext>
            </a:extLst>
          </p:cNvPr>
          <p:cNvSpPr txBox="1">
            <a:spLocks/>
          </p:cNvSpPr>
          <p:nvPr/>
        </p:nvSpPr>
        <p:spPr>
          <a:xfrm>
            <a:off x="3288779" y="3957243"/>
            <a:ext cx="2194992" cy="39551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>
                <a:solidFill>
                  <a:srgbClr val="2C73B9"/>
                </a:solidFill>
                <a:latin typeface="Lato Light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i="1" kern="0" dirty="0"/>
              <a:t>Mortgage Loan Officers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i="1" kern="0" dirty="0"/>
              <a:t>SBA Lenders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i="1" kern="0" dirty="0"/>
              <a:t>Private Equity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E35C525-BA56-9203-3EDE-D7F756055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104" y="59529"/>
            <a:ext cx="3315610" cy="97818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50B509C-AC24-E9F0-E5FF-7C682B5677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5270" y="1832329"/>
            <a:ext cx="791161" cy="110376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1ED229A-2627-6A03-A77E-DC1B621E9E0E}"/>
              </a:ext>
            </a:extLst>
          </p:cNvPr>
          <p:cNvSpPr txBox="1"/>
          <p:nvPr/>
        </p:nvSpPr>
        <p:spPr>
          <a:xfrm>
            <a:off x="1689614" y="2972499"/>
            <a:ext cx="1152493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James Melnichok</a:t>
            </a:r>
          </a:p>
          <a:p>
            <a:pPr algn="ctr"/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Sales Representative</a:t>
            </a:r>
          </a:p>
        </p:txBody>
      </p:sp>
      <p:sp>
        <p:nvSpPr>
          <p:cNvPr id="1052" name="Title 1">
            <a:extLst>
              <a:ext uri="{FF2B5EF4-FFF2-40B4-BE49-F238E27FC236}">
                <a16:creationId xmlns:a16="http://schemas.microsoft.com/office/drawing/2014/main" id="{9A3CE1BE-2DE1-6A1A-B665-0BC361C318B2}"/>
              </a:ext>
            </a:extLst>
          </p:cNvPr>
          <p:cNvSpPr txBox="1">
            <a:spLocks/>
          </p:cNvSpPr>
          <p:nvPr/>
        </p:nvSpPr>
        <p:spPr>
          <a:xfrm>
            <a:off x="3296153" y="3088028"/>
            <a:ext cx="2717628" cy="739173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>
                <a:solidFill>
                  <a:srgbClr val="2C73B9"/>
                </a:solidFill>
                <a:latin typeface="Lato Light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i="1" kern="0" dirty="0"/>
              <a:t>Buyer’s Attorneys with 3 to 300 deals annually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i="1" kern="0" dirty="0"/>
              <a:t>Transfer Agents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i="1" kern="0" dirty="0"/>
              <a:t>Bank Attorneys</a:t>
            </a:r>
          </a:p>
        </p:txBody>
      </p:sp>
      <p:sp>
        <p:nvSpPr>
          <p:cNvPr id="1063" name="Title 1">
            <a:extLst>
              <a:ext uri="{FF2B5EF4-FFF2-40B4-BE49-F238E27FC236}">
                <a16:creationId xmlns:a16="http://schemas.microsoft.com/office/drawing/2014/main" id="{00178FF7-66F3-EA5D-871F-562023433B1D}"/>
              </a:ext>
            </a:extLst>
          </p:cNvPr>
          <p:cNvSpPr txBox="1">
            <a:spLocks/>
          </p:cNvSpPr>
          <p:nvPr/>
        </p:nvSpPr>
        <p:spPr>
          <a:xfrm>
            <a:off x="6125203" y="112691"/>
            <a:ext cx="2722083" cy="80415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>
                <a:solidFill>
                  <a:srgbClr val="2C73B9"/>
                </a:solidFill>
                <a:latin typeface="Lato Light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Consistently awarded best title company locally and nationally</a:t>
            </a:r>
          </a:p>
        </p:txBody>
      </p:sp>
      <p:pic>
        <p:nvPicPr>
          <p:cNvPr id="1065" name="Picture 1064">
            <a:extLst>
              <a:ext uri="{FF2B5EF4-FFF2-40B4-BE49-F238E27FC236}">
                <a16:creationId xmlns:a16="http://schemas.microsoft.com/office/drawing/2014/main" id="{280CC7E5-4C7E-3C26-14C8-80B6CEFEAD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0977" y="157107"/>
            <a:ext cx="1126079" cy="735903"/>
          </a:xfrm>
          <a:prstGeom prst="rect">
            <a:avLst/>
          </a:prstGeom>
        </p:spPr>
      </p:pic>
      <p:pic>
        <p:nvPicPr>
          <p:cNvPr id="1067" name="Picture 1066">
            <a:extLst>
              <a:ext uri="{FF2B5EF4-FFF2-40B4-BE49-F238E27FC236}">
                <a16:creationId xmlns:a16="http://schemas.microsoft.com/office/drawing/2014/main" id="{C411D7B2-7001-C210-8BA9-25D77C6C1D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72634" y="156819"/>
            <a:ext cx="1740980" cy="739001"/>
          </a:xfrm>
          <a:prstGeom prst="rect">
            <a:avLst/>
          </a:prstGeom>
        </p:spPr>
      </p:pic>
      <p:sp>
        <p:nvSpPr>
          <p:cNvPr id="1069" name="Title 1">
            <a:extLst>
              <a:ext uri="{FF2B5EF4-FFF2-40B4-BE49-F238E27FC236}">
                <a16:creationId xmlns:a16="http://schemas.microsoft.com/office/drawing/2014/main" id="{DF792964-8CFB-5622-97BB-23FCD5459ADB}"/>
              </a:ext>
            </a:extLst>
          </p:cNvPr>
          <p:cNvSpPr txBox="1">
            <a:spLocks/>
          </p:cNvSpPr>
          <p:nvPr/>
        </p:nvSpPr>
        <p:spPr>
          <a:xfrm>
            <a:off x="6391703" y="1922738"/>
            <a:ext cx="2580931" cy="271683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>
                <a:solidFill>
                  <a:srgbClr val="2C73B9"/>
                </a:solidFill>
                <a:latin typeface="Lato Light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Innovative Tools &amp; Tech</a:t>
            </a:r>
          </a:p>
        </p:txBody>
      </p:sp>
      <p:sp>
        <p:nvSpPr>
          <p:cNvPr id="1072" name="Title 1">
            <a:extLst>
              <a:ext uri="{FF2B5EF4-FFF2-40B4-BE49-F238E27FC236}">
                <a16:creationId xmlns:a16="http://schemas.microsoft.com/office/drawing/2014/main" id="{A577B5A8-BBDD-5E4A-0915-5B53F9875DE0}"/>
              </a:ext>
            </a:extLst>
          </p:cNvPr>
          <p:cNvSpPr txBox="1">
            <a:spLocks/>
          </p:cNvSpPr>
          <p:nvPr/>
        </p:nvSpPr>
        <p:spPr>
          <a:xfrm>
            <a:off x="6391703" y="2192292"/>
            <a:ext cx="2194992" cy="862453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>
                <a:solidFill>
                  <a:srgbClr val="2C73B9"/>
                </a:solidFill>
                <a:latin typeface="Lato Light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100" i="1" kern="0" dirty="0"/>
              <a:t>Envelope</a:t>
            </a:r>
          </a:p>
          <a:p>
            <a:pPr>
              <a:defRPr/>
            </a:pPr>
            <a:r>
              <a:rPr lang="en-US" sz="1100" i="1" kern="0" dirty="0"/>
              <a:t>Simplex</a:t>
            </a:r>
          </a:p>
          <a:p>
            <a:pPr>
              <a:defRPr/>
            </a:pPr>
            <a:r>
              <a:rPr lang="en-US" sz="1100" i="1" kern="0" dirty="0"/>
              <a:t>IgniteRE</a:t>
            </a:r>
          </a:p>
          <a:p>
            <a:pPr>
              <a:defRPr/>
            </a:pPr>
            <a:r>
              <a:rPr lang="en-US" sz="1100" i="1" kern="0" dirty="0"/>
              <a:t>6,000 Coop and Condo Offering Plans Sightline</a:t>
            </a:r>
          </a:p>
          <a:p>
            <a:pPr>
              <a:defRPr/>
            </a:pPr>
            <a:r>
              <a:rPr lang="en-US" sz="1100" i="1" kern="0" dirty="0"/>
              <a:t>Acris ASAP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i="1" kern="0" dirty="0"/>
          </a:p>
        </p:txBody>
      </p:sp>
      <p:sp>
        <p:nvSpPr>
          <p:cNvPr id="1075" name="Title 1">
            <a:extLst>
              <a:ext uri="{FF2B5EF4-FFF2-40B4-BE49-F238E27FC236}">
                <a16:creationId xmlns:a16="http://schemas.microsoft.com/office/drawing/2014/main" id="{09D6ADE9-74C0-5651-1055-B46D5A57AD47}"/>
              </a:ext>
            </a:extLst>
          </p:cNvPr>
          <p:cNvSpPr txBox="1">
            <a:spLocks/>
          </p:cNvSpPr>
          <p:nvPr/>
        </p:nvSpPr>
        <p:spPr>
          <a:xfrm>
            <a:off x="6324947" y="4017267"/>
            <a:ext cx="2194992" cy="271683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>
                <a:solidFill>
                  <a:srgbClr val="2C73B9"/>
                </a:solidFill>
                <a:latin typeface="Lato Light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i="1" kern="0" dirty="0"/>
          </a:p>
        </p:txBody>
      </p:sp>
      <p:sp>
        <p:nvSpPr>
          <p:cNvPr id="1076" name="Title 1">
            <a:extLst>
              <a:ext uri="{FF2B5EF4-FFF2-40B4-BE49-F238E27FC236}">
                <a16:creationId xmlns:a16="http://schemas.microsoft.com/office/drawing/2014/main" id="{0CD8CBB4-0D2B-B433-4DAD-0E0DBD48D1D7}"/>
              </a:ext>
            </a:extLst>
          </p:cNvPr>
          <p:cNvSpPr txBox="1">
            <a:spLocks/>
          </p:cNvSpPr>
          <p:nvPr/>
        </p:nvSpPr>
        <p:spPr>
          <a:xfrm>
            <a:off x="6340572" y="3403102"/>
            <a:ext cx="2359789" cy="271683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>
                <a:solidFill>
                  <a:srgbClr val="2C73B9"/>
                </a:solidFill>
                <a:latin typeface="Lato Light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White Glove Service</a:t>
            </a:r>
          </a:p>
        </p:txBody>
      </p:sp>
      <p:sp>
        <p:nvSpPr>
          <p:cNvPr id="1077" name="Title 1">
            <a:extLst>
              <a:ext uri="{FF2B5EF4-FFF2-40B4-BE49-F238E27FC236}">
                <a16:creationId xmlns:a16="http://schemas.microsoft.com/office/drawing/2014/main" id="{E38E85F0-3EB5-CF5E-7CF3-3A0F06F96197}"/>
              </a:ext>
            </a:extLst>
          </p:cNvPr>
          <p:cNvSpPr txBox="1">
            <a:spLocks/>
          </p:cNvSpPr>
          <p:nvPr/>
        </p:nvSpPr>
        <p:spPr>
          <a:xfrm>
            <a:off x="6359836" y="3649382"/>
            <a:ext cx="2194992" cy="271683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>
                <a:solidFill>
                  <a:srgbClr val="2C73B9"/>
                </a:solidFill>
                <a:latin typeface="Lato Light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i="1" kern="0" dirty="0"/>
              <a:t>Responsive, Breadth of Knowledge</a:t>
            </a:r>
          </a:p>
        </p:txBody>
      </p:sp>
      <p:sp>
        <p:nvSpPr>
          <p:cNvPr id="1078" name="Title 1">
            <a:extLst>
              <a:ext uri="{FF2B5EF4-FFF2-40B4-BE49-F238E27FC236}">
                <a16:creationId xmlns:a16="http://schemas.microsoft.com/office/drawing/2014/main" id="{59C9C201-4B32-39E2-4206-AC9CC4BF1F53}"/>
              </a:ext>
            </a:extLst>
          </p:cNvPr>
          <p:cNvSpPr txBox="1">
            <a:spLocks/>
          </p:cNvSpPr>
          <p:nvPr/>
        </p:nvSpPr>
        <p:spPr>
          <a:xfrm>
            <a:off x="6359836" y="3964532"/>
            <a:ext cx="2359789" cy="271683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>
                <a:solidFill>
                  <a:srgbClr val="2C73B9"/>
                </a:solidFill>
                <a:latin typeface="Lato Light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Underwriting Capacity</a:t>
            </a:r>
          </a:p>
        </p:txBody>
      </p:sp>
      <p:sp>
        <p:nvSpPr>
          <p:cNvPr id="1079" name="Title 1">
            <a:extLst>
              <a:ext uri="{FF2B5EF4-FFF2-40B4-BE49-F238E27FC236}">
                <a16:creationId xmlns:a16="http://schemas.microsoft.com/office/drawing/2014/main" id="{04C653F2-2828-7B38-350A-CE88161F9CB1}"/>
              </a:ext>
            </a:extLst>
          </p:cNvPr>
          <p:cNvSpPr txBox="1">
            <a:spLocks/>
          </p:cNvSpPr>
          <p:nvPr/>
        </p:nvSpPr>
        <p:spPr>
          <a:xfrm>
            <a:off x="6320993" y="5221099"/>
            <a:ext cx="2194992" cy="271683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>
                <a:solidFill>
                  <a:srgbClr val="2C73B9"/>
                </a:solidFill>
                <a:latin typeface="Lato Light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i="1" kern="0" dirty="0"/>
          </a:p>
        </p:txBody>
      </p:sp>
      <p:sp>
        <p:nvSpPr>
          <p:cNvPr id="1080" name="Title 1">
            <a:extLst>
              <a:ext uri="{FF2B5EF4-FFF2-40B4-BE49-F238E27FC236}">
                <a16:creationId xmlns:a16="http://schemas.microsoft.com/office/drawing/2014/main" id="{F30BC0F1-18F5-2403-C286-813752F2CE53}"/>
              </a:ext>
            </a:extLst>
          </p:cNvPr>
          <p:cNvSpPr txBox="1">
            <a:spLocks/>
          </p:cNvSpPr>
          <p:nvPr/>
        </p:nvSpPr>
        <p:spPr>
          <a:xfrm>
            <a:off x="6359836" y="4210812"/>
            <a:ext cx="2194992" cy="404013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>
                <a:solidFill>
                  <a:srgbClr val="2C73B9"/>
                </a:solidFill>
                <a:latin typeface="Lato Light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i="1" kern="0" dirty="0"/>
              <a:t>Owned by most respected underwriter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i="1" kern="0" dirty="0"/>
              <a:t>Flexibility to underwrite with other top seven underwriters</a:t>
            </a:r>
          </a:p>
        </p:txBody>
      </p:sp>
      <p:sp>
        <p:nvSpPr>
          <p:cNvPr id="1081" name="Title 1">
            <a:extLst>
              <a:ext uri="{FF2B5EF4-FFF2-40B4-BE49-F238E27FC236}">
                <a16:creationId xmlns:a16="http://schemas.microsoft.com/office/drawing/2014/main" id="{454F8B7A-ABF0-E028-E5A1-654740F9E81C}"/>
              </a:ext>
            </a:extLst>
          </p:cNvPr>
          <p:cNvSpPr txBox="1">
            <a:spLocks/>
          </p:cNvSpPr>
          <p:nvPr/>
        </p:nvSpPr>
        <p:spPr>
          <a:xfrm>
            <a:off x="6370216" y="4805241"/>
            <a:ext cx="2359789" cy="271683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>
                <a:solidFill>
                  <a:srgbClr val="2C73B9"/>
                </a:solidFill>
                <a:latin typeface="Lato Light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Continuing Education</a:t>
            </a:r>
          </a:p>
        </p:txBody>
      </p:sp>
      <p:sp>
        <p:nvSpPr>
          <p:cNvPr id="1082" name="Title 1">
            <a:extLst>
              <a:ext uri="{FF2B5EF4-FFF2-40B4-BE49-F238E27FC236}">
                <a16:creationId xmlns:a16="http://schemas.microsoft.com/office/drawing/2014/main" id="{B336653D-736D-B6AF-D574-B7479E26D11E}"/>
              </a:ext>
            </a:extLst>
          </p:cNvPr>
          <p:cNvSpPr txBox="1">
            <a:spLocks/>
          </p:cNvSpPr>
          <p:nvPr/>
        </p:nvSpPr>
        <p:spPr>
          <a:xfrm>
            <a:off x="6388749" y="5059969"/>
            <a:ext cx="2194992" cy="35379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>
                <a:solidFill>
                  <a:srgbClr val="2C73B9"/>
                </a:solidFill>
                <a:latin typeface="Lato Light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i="1" kern="0" dirty="0"/>
              <a:t>Regularly Hosts CLE and CE Classes for Attorneys and Real Estate Agents</a:t>
            </a:r>
          </a:p>
        </p:txBody>
      </p:sp>
      <p:sp>
        <p:nvSpPr>
          <p:cNvPr id="1083" name="Rectangle 1082">
            <a:extLst>
              <a:ext uri="{FF2B5EF4-FFF2-40B4-BE49-F238E27FC236}">
                <a16:creationId xmlns:a16="http://schemas.microsoft.com/office/drawing/2014/main" id="{26204FA2-4C26-57DC-3ADE-C1379DDE24CC}"/>
              </a:ext>
            </a:extLst>
          </p:cNvPr>
          <p:cNvSpPr/>
          <p:nvPr/>
        </p:nvSpPr>
        <p:spPr>
          <a:xfrm>
            <a:off x="9134593" y="1746026"/>
            <a:ext cx="2871924" cy="49148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t" rotWithShape="0">
              <a:srgbClr val="42414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4" name="Title 1">
            <a:extLst>
              <a:ext uri="{FF2B5EF4-FFF2-40B4-BE49-F238E27FC236}">
                <a16:creationId xmlns:a16="http://schemas.microsoft.com/office/drawing/2014/main" id="{8674E769-6B43-D712-C25D-7AA178B2A040}"/>
              </a:ext>
            </a:extLst>
          </p:cNvPr>
          <p:cNvSpPr txBox="1">
            <a:spLocks/>
          </p:cNvSpPr>
          <p:nvPr/>
        </p:nvSpPr>
        <p:spPr>
          <a:xfrm>
            <a:off x="9377291" y="3269484"/>
            <a:ext cx="2409203" cy="253696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>
                <a:solidFill>
                  <a:srgbClr val="2C73B9"/>
                </a:solidFill>
                <a:latin typeface="Lato Light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Lenders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85" name="Title 1">
            <a:extLst>
              <a:ext uri="{FF2B5EF4-FFF2-40B4-BE49-F238E27FC236}">
                <a16:creationId xmlns:a16="http://schemas.microsoft.com/office/drawing/2014/main" id="{B773BC85-24FD-3242-D7F6-0698485342AC}"/>
              </a:ext>
            </a:extLst>
          </p:cNvPr>
          <p:cNvSpPr txBox="1">
            <a:spLocks/>
          </p:cNvSpPr>
          <p:nvPr/>
        </p:nvSpPr>
        <p:spPr>
          <a:xfrm>
            <a:off x="9377291" y="3759735"/>
            <a:ext cx="2529765" cy="20855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>
                <a:solidFill>
                  <a:srgbClr val="2C73B9"/>
                </a:solidFill>
                <a:latin typeface="Lato Light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Real Estate Brokerages</a:t>
            </a:r>
          </a:p>
        </p:txBody>
      </p:sp>
      <p:sp>
        <p:nvSpPr>
          <p:cNvPr id="1086" name="Title 1">
            <a:extLst>
              <a:ext uri="{FF2B5EF4-FFF2-40B4-BE49-F238E27FC236}">
                <a16:creationId xmlns:a16="http://schemas.microsoft.com/office/drawing/2014/main" id="{61D24DD0-C732-DEC1-2F34-90C5926362F8}"/>
              </a:ext>
            </a:extLst>
          </p:cNvPr>
          <p:cNvSpPr txBox="1">
            <a:spLocks/>
          </p:cNvSpPr>
          <p:nvPr/>
        </p:nvSpPr>
        <p:spPr>
          <a:xfrm>
            <a:off x="9377291" y="4287189"/>
            <a:ext cx="2592969" cy="20862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>
                <a:solidFill>
                  <a:srgbClr val="2C73B9"/>
                </a:solidFill>
                <a:latin typeface="Lato Light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Coop and Managing Agents</a:t>
            </a:r>
          </a:p>
        </p:txBody>
      </p:sp>
      <p:sp>
        <p:nvSpPr>
          <p:cNvPr id="1088" name="Title 1">
            <a:extLst>
              <a:ext uri="{FF2B5EF4-FFF2-40B4-BE49-F238E27FC236}">
                <a16:creationId xmlns:a16="http://schemas.microsoft.com/office/drawing/2014/main" id="{F4D78A71-7F66-B20C-F13D-2E01EB8D6DA0}"/>
              </a:ext>
            </a:extLst>
          </p:cNvPr>
          <p:cNvSpPr txBox="1">
            <a:spLocks/>
          </p:cNvSpPr>
          <p:nvPr/>
        </p:nvSpPr>
        <p:spPr>
          <a:xfrm>
            <a:off x="9367902" y="4804862"/>
            <a:ext cx="2329656" cy="248968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>
                <a:solidFill>
                  <a:srgbClr val="2C73B9"/>
                </a:solidFill>
                <a:latin typeface="Lato Light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National Network of </a:t>
            </a:r>
            <a:br>
              <a:rPr 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Real Estate Professionals</a:t>
            </a:r>
          </a:p>
        </p:txBody>
      </p:sp>
      <p:sp>
        <p:nvSpPr>
          <p:cNvPr id="1125" name="Title 1">
            <a:extLst>
              <a:ext uri="{FF2B5EF4-FFF2-40B4-BE49-F238E27FC236}">
                <a16:creationId xmlns:a16="http://schemas.microsoft.com/office/drawing/2014/main" id="{EAC6F7D7-A944-C38E-668A-0312ACCBA84C}"/>
              </a:ext>
            </a:extLst>
          </p:cNvPr>
          <p:cNvSpPr txBox="1">
            <a:spLocks/>
          </p:cNvSpPr>
          <p:nvPr/>
        </p:nvSpPr>
        <p:spPr>
          <a:xfrm>
            <a:off x="9377291" y="5319682"/>
            <a:ext cx="2194992" cy="36664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>
                <a:solidFill>
                  <a:srgbClr val="2C73B9"/>
                </a:solidFill>
                <a:latin typeface="Lato Light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100" i="1" kern="0" dirty="0"/>
              <a:t>Clients, offices and referral partners throughout the United States</a:t>
            </a:r>
          </a:p>
          <a:p>
            <a:pPr>
              <a:defRPr/>
            </a:pPr>
            <a:endParaRPr lang="en-US" sz="1100" i="1" kern="0" dirty="0"/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i="1" kern="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C644BEE-1F78-9F2D-DF8E-81A6A775FCB5}"/>
              </a:ext>
            </a:extLst>
          </p:cNvPr>
          <p:cNvSpPr txBox="1">
            <a:spLocks/>
          </p:cNvSpPr>
          <p:nvPr/>
        </p:nvSpPr>
        <p:spPr>
          <a:xfrm>
            <a:off x="9377291" y="2630500"/>
            <a:ext cx="2409203" cy="253696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>
                <a:solidFill>
                  <a:srgbClr val="2C73B9"/>
                </a:solidFill>
                <a:latin typeface="Lato Light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Buyers and Investors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78A87B8-0D09-8ECA-372F-C21F7A8B9CA4}"/>
              </a:ext>
            </a:extLst>
          </p:cNvPr>
          <p:cNvSpPr txBox="1">
            <a:spLocks/>
          </p:cNvSpPr>
          <p:nvPr/>
        </p:nvSpPr>
        <p:spPr>
          <a:xfrm>
            <a:off x="9377291" y="2903544"/>
            <a:ext cx="2409203" cy="32198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>
                <a:solidFill>
                  <a:srgbClr val="2C73B9"/>
                </a:solidFill>
                <a:latin typeface="Lato Light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100" i="1" kern="0" dirty="0"/>
              <a:t>Commercial and Residential Developers</a:t>
            </a:r>
          </a:p>
          <a:p>
            <a:pPr>
              <a:defRPr/>
            </a:pPr>
            <a:endParaRPr lang="en-US" sz="1100" i="1" kern="0" dirty="0"/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i="1" kern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963AF5-D719-90D7-B288-4BB106747B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193" y="3376817"/>
            <a:ext cx="596138" cy="6144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B8E1425-8476-C854-6316-EC54564D39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90843" y="3389049"/>
            <a:ext cx="649800" cy="62814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4034574-6260-8F5B-ABEE-614766FD7B72}"/>
              </a:ext>
            </a:extLst>
          </p:cNvPr>
          <p:cNvSpPr txBox="1">
            <a:spLocks/>
          </p:cNvSpPr>
          <p:nvPr/>
        </p:nvSpPr>
        <p:spPr>
          <a:xfrm>
            <a:off x="3267962" y="4506640"/>
            <a:ext cx="2100396" cy="271683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>
                <a:solidFill>
                  <a:srgbClr val="2C73B9"/>
                </a:solidFill>
                <a:latin typeface="Lato Light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Geographically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DC2587A-8C08-E5F1-0042-9262E504C3B0}"/>
              </a:ext>
            </a:extLst>
          </p:cNvPr>
          <p:cNvSpPr txBox="1">
            <a:spLocks/>
          </p:cNvSpPr>
          <p:nvPr/>
        </p:nvSpPr>
        <p:spPr>
          <a:xfrm>
            <a:off x="6350692" y="5522068"/>
            <a:ext cx="2359789" cy="271683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>
                <a:solidFill>
                  <a:srgbClr val="2C73B9"/>
                </a:solidFill>
                <a:latin typeface="Lato Light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Top Industry Awards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FC3616CC-3416-1996-AA62-7A148D20CB76}"/>
              </a:ext>
            </a:extLst>
          </p:cNvPr>
          <p:cNvSpPr txBox="1">
            <a:spLocks/>
          </p:cNvSpPr>
          <p:nvPr/>
        </p:nvSpPr>
        <p:spPr>
          <a:xfrm>
            <a:off x="6391703" y="5793752"/>
            <a:ext cx="2194992" cy="328098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>
                <a:solidFill>
                  <a:srgbClr val="2C73B9"/>
                </a:solidFill>
                <a:latin typeface="Lato Light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i="1" kern="0" dirty="0"/>
              <a:t>National Law Journal Two Years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i="1" kern="0" dirty="0"/>
              <a:t>New York Law Journal 11  Years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74613E86-5499-8C56-6C2A-67981FF91232}"/>
              </a:ext>
            </a:extLst>
          </p:cNvPr>
          <p:cNvSpPr txBox="1">
            <a:spLocks/>
          </p:cNvSpPr>
          <p:nvPr/>
        </p:nvSpPr>
        <p:spPr>
          <a:xfrm>
            <a:off x="9367902" y="3542528"/>
            <a:ext cx="2359789" cy="271683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>
                <a:solidFill>
                  <a:srgbClr val="2C73B9"/>
                </a:solidFill>
                <a:latin typeface="Lato Light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05801404-4EF6-4771-B4DF-C3FDBFFD2168}"/>
              </a:ext>
            </a:extLst>
          </p:cNvPr>
          <p:cNvSpPr txBox="1">
            <a:spLocks/>
          </p:cNvSpPr>
          <p:nvPr/>
        </p:nvSpPr>
        <p:spPr>
          <a:xfrm>
            <a:off x="9377293" y="3523180"/>
            <a:ext cx="2194992" cy="291031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>
                <a:solidFill>
                  <a:srgbClr val="2C73B9"/>
                </a:solidFill>
                <a:latin typeface="Lato Light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100" i="1" kern="0" dirty="0"/>
              <a:t>Residential and Commercial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i="1" kern="0" dirty="0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749478E8-7746-F2AF-A965-6C73B822A619}"/>
              </a:ext>
            </a:extLst>
          </p:cNvPr>
          <p:cNvSpPr txBox="1">
            <a:spLocks/>
          </p:cNvSpPr>
          <p:nvPr/>
        </p:nvSpPr>
        <p:spPr>
          <a:xfrm>
            <a:off x="9377293" y="4031042"/>
            <a:ext cx="2194992" cy="271683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>
                <a:solidFill>
                  <a:srgbClr val="2C73B9"/>
                </a:solidFill>
                <a:latin typeface="Lato Light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100" i="1" kern="0" dirty="0"/>
              <a:t>Commercial and Residential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i="1" kern="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E4634DC-857E-C859-D1B6-8CFCACD8C1CF}"/>
              </a:ext>
            </a:extLst>
          </p:cNvPr>
          <p:cNvSpPr txBox="1">
            <a:spLocks/>
          </p:cNvSpPr>
          <p:nvPr/>
        </p:nvSpPr>
        <p:spPr>
          <a:xfrm>
            <a:off x="9369052" y="1893214"/>
            <a:ext cx="2409203" cy="253696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>
                <a:solidFill>
                  <a:srgbClr val="2C73B9"/>
                </a:solidFill>
                <a:latin typeface="Lato Light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Real Estate Attorneys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B9B3E84-C074-87BE-A5BF-BF5649530002}"/>
              </a:ext>
            </a:extLst>
          </p:cNvPr>
          <p:cNvSpPr txBox="1">
            <a:spLocks/>
          </p:cNvSpPr>
          <p:nvPr/>
        </p:nvSpPr>
        <p:spPr>
          <a:xfrm>
            <a:off x="9369052" y="2126894"/>
            <a:ext cx="2409203" cy="361346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>
                <a:solidFill>
                  <a:srgbClr val="2C73B9"/>
                </a:solidFill>
                <a:latin typeface="Lato Light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100" i="1" kern="0" dirty="0"/>
              <a:t>Residential &amp; Commercial RE Attorneys</a:t>
            </a:r>
          </a:p>
          <a:p>
            <a:pPr>
              <a:defRPr/>
            </a:pPr>
            <a:r>
              <a:rPr lang="en-US" sz="1100" i="1" kern="0" dirty="0"/>
              <a:t>Bank / Lender Attorneys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i="1" kern="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B6FDA94-F870-B42D-B5DD-FFB3957ABA7B}"/>
              </a:ext>
            </a:extLst>
          </p:cNvPr>
          <p:cNvSpPr txBox="1">
            <a:spLocks/>
          </p:cNvSpPr>
          <p:nvPr/>
        </p:nvSpPr>
        <p:spPr>
          <a:xfrm>
            <a:off x="868662" y="4262516"/>
            <a:ext cx="2144619" cy="26952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>
                <a:solidFill>
                  <a:srgbClr val="2C73B9"/>
                </a:solidFill>
                <a:latin typeface="Lato Light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Lato Light" charset="0"/>
                <a:ea typeface="+mj-ea"/>
                <a:cs typeface="+mj-cs"/>
              </a:rPr>
              <a:t>National Title Insurance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DDA3AF4-8237-E19D-B557-7DCED30F2F27}"/>
              </a:ext>
            </a:extLst>
          </p:cNvPr>
          <p:cNvSpPr txBox="1">
            <a:spLocks/>
          </p:cNvSpPr>
          <p:nvPr/>
        </p:nvSpPr>
        <p:spPr>
          <a:xfrm>
            <a:off x="885470" y="4532784"/>
            <a:ext cx="2127812" cy="180938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>
                <a:solidFill>
                  <a:srgbClr val="2C73B9"/>
                </a:solidFill>
                <a:latin typeface="Lato Light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i="1" kern="0" dirty="0"/>
              <a:t>Direct coverage in 44 States + DC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F373245-35BF-8CEE-925B-D87CC3501A63}"/>
              </a:ext>
            </a:extLst>
          </p:cNvPr>
          <p:cNvSpPr txBox="1">
            <a:spLocks/>
          </p:cNvSpPr>
          <p:nvPr/>
        </p:nvSpPr>
        <p:spPr>
          <a:xfrm>
            <a:off x="879490" y="6358270"/>
            <a:ext cx="2095291" cy="15246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>
                <a:solidFill>
                  <a:srgbClr val="2C73B9"/>
                </a:solidFill>
                <a:latin typeface="Lato Light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i="1" kern="0" dirty="0"/>
              <a:t>Qualified Intermediary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0FEDB60-B437-43F3-A729-D520F74A4D24}"/>
              </a:ext>
            </a:extLst>
          </p:cNvPr>
          <p:cNvSpPr txBox="1">
            <a:spLocks/>
          </p:cNvSpPr>
          <p:nvPr/>
        </p:nvSpPr>
        <p:spPr>
          <a:xfrm>
            <a:off x="850109" y="5706020"/>
            <a:ext cx="2178987" cy="17337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>
                <a:solidFill>
                  <a:srgbClr val="2C73B9"/>
                </a:solidFill>
                <a:latin typeface="Lato Light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i="1" kern="0" dirty="0"/>
              <a:t>Only Resource for Eagle 9 Coverage</a:t>
            </a:r>
          </a:p>
        </p:txBody>
      </p:sp>
      <p:pic>
        <p:nvPicPr>
          <p:cNvPr id="16" name="Graphic 15" descr="Map with pin outline">
            <a:extLst>
              <a:ext uri="{FF2B5EF4-FFF2-40B4-BE49-F238E27FC236}">
                <a16:creationId xmlns:a16="http://schemas.microsoft.com/office/drawing/2014/main" id="{40426CCE-8B10-1927-75AC-16CD5D2A89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08559" y="4228006"/>
            <a:ext cx="471199" cy="471199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7B24D95A-7537-8067-0C96-A635AD06BD11}"/>
              </a:ext>
            </a:extLst>
          </p:cNvPr>
          <p:cNvSpPr txBox="1">
            <a:spLocks/>
          </p:cNvSpPr>
          <p:nvPr/>
        </p:nvSpPr>
        <p:spPr>
          <a:xfrm>
            <a:off x="850109" y="5423093"/>
            <a:ext cx="2200258" cy="26952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>
                <a:solidFill>
                  <a:srgbClr val="2C73B9"/>
                </a:solidFill>
                <a:latin typeface="Lato Light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Lato Light" charset="0"/>
                <a:ea typeface="+mj-ea"/>
                <a:cs typeface="+mj-cs"/>
              </a:rPr>
              <a:t>Coop Services</a:t>
            </a:r>
          </a:p>
        </p:txBody>
      </p:sp>
      <p:pic>
        <p:nvPicPr>
          <p:cNvPr id="31" name="Graphic 30" descr="City outline">
            <a:extLst>
              <a:ext uri="{FF2B5EF4-FFF2-40B4-BE49-F238E27FC236}">
                <a16:creationId xmlns:a16="http://schemas.microsoft.com/office/drawing/2014/main" id="{6BEDE7A1-99B8-A4BB-902E-5FAC3AD4C53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04906" y="5411378"/>
            <a:ext cx="512831" cy="512831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80A75F88-260F-021E-FDF1-CBC42BFB07ED}"/>
              </a:ext>
            </a:extLst>
          </p:cNvPr>
          <p:cNvSpPr txBox="1">
            <a:spLocks/>
          </p:cNvSpPr>
          <p:nvPr/>
        </p:nvSpPr>
        <p:spPr>
          <a:xfrm>
            <a:off x="850109" y="6052344"/>
            <a:ext cx="2095290" cy="26952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>
                <a:solidFill>
                  <a:srgbClr val="2C73B9"/>
                </a:solidFill>
                <a:latin typeface="Lato Light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Lato Light" charset="0"/>
                <a:ea typeface="+mj-ea"/>
                <a:cs typeface="+mj-cs"/>
              </a:rPr>
              <a:t>1031 Exchange</a:t>
            </a:r>
          </a:p>
        </p:txBody>
      </p:sp>
      <p:pic>
        <p:nvPicPr>
          <p:cNvPr id="33" name="Graphic 32" descr="Shield Tick outline">
            <a:extLst>
              <a:ext uri="{FF2B5EF4-FFF2-40B4-BE49-F238E27FC236}">
                <a16:creationId xmlns:a16="http://schemas.microsoft.com/office/drawing/2014/main" id="{27979815-8685-A10F-52A4-26D54752158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45200" y="6055589"/>
            <a:ext cx="449820" cy="449820"/>
          </a:xfrm>
          <a:prstGeom prst="rect">
            <a:avLst/>
          </a:prstGeom>
        </p:spPr>
      </p:pic>
      <p:sp>
        <p:nvSpPr>
          <p:cNvPr id="34" name="Title 1">
            <a:extLst>
              <a:ext uri="{FF2B5EF4-FFF2-40B4-BE49-F238E27FC236}">
                <a16:creationId xmlns:a16="http://schemas.microsoft.com/office/drawing/2014/main" id="{B9E17E77-C886-8105-9E07-DE241213E522}"/>
              </a:ext>
            </a:extLst>
          </p:cNvPr>
          <p:cNvSpPr txBox="1">
            <a:spLocks/>
          </p:cNvSpPr>
          <p:nvPr/>
        </p:nvSpPr>
        <p:spPr>
          <a:xfrm>
            <a:off x="860292" y="4877137"/>
            <a:ext cx="2144619" cy="26952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>
                <a:solidFill>
                  <a:srgbClr val="2C73B9"/>
                </a:solidFill>
                <a:latin typeface="Lato Light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Lato Light" charset="0"/>
                <a:ea typeface="+mj-ea"/>
                <a:cs typeface="+mj-cs"/>
              </a:rPr>
              <a:t>Best RE Tech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2AD18E83-9409-4EDC-A9CD-C17187F08F60}"/>
              </a:ext>
            </a:extLst>
          </p:cNvPr>
          <p:cNvSpPr txBox="1">
            <a:spLocks/>
          </p:cNvSpPr>
          <p:nvPr/>
        </p:nvSpPr>
        <p:spPr>
          <a:xfrm>
            <a:off x="877100" y="4973512"/>
            <a:ext cx="2127812" cy="475497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>
                <a:solidFill>
                  <a:srgbClr val="2C73B9"/>
                </a:solidFill>
                <a:latin typeface="Lato Light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i="1" kern="0" dirty="0"/>
              <a:t>Delivering top tech for RE pros</a:t>
            </a:r>
          </a:p>
        </p:txBody>
      </p:sp>
      <p:pic>
        <p:nvPicPr>
          <p:cNvPr id="37" name="Graphic 36" descr="Cloud Computing outline">
            <a:extLst>
              <a:ext uri="{FF2B5EF4-FFF2-40B4-BE49-F238E27FC236}">
                <a16:creationId xmlns:a16="http://schemas.microsoft.com/office/drawing/2014/main" id="{204B9909-34CE-9AE4-5CED-D6D8C49E041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342060" y="4884498"/>
            <a:ext cx="471199" cy="47119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F62C093-0D8F-5F07-FD20-AA1A016A22DB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27715" t="8676" r="19581" b="42866"/>
          <a:stretch/>
        </p:blipFill>
        <p:spPr>
          <a:xfrm>
            <a:off x="611794" y="1834320"/>
            <a:ext cx="783999" cy="108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122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FBB67F-CC93-34CE-66A7-6CA2E6FE44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84179B-C809-5580-CBA5-B2F709DE74C5}"/>
              </a:ext>
            </a:extLst>
          </p:cNvPr>
          <p:cNvSpPr/>
          <p:nvPr/>
        </p:nvSpPr>
        <p:spPr>
          <a:xfrm>
            <a:off x="219104" y="1717150"/>
            <a:ext cx="5812338" cy="49436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t" rotWithShape="0">
              <a:srgbClr val="42414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806431-74C5-1A7D-22D8-B93BDE7F8C28}"/>
              </a:ext>
            </a:extLst>
          </p:cNvPr>
          <p:cNvSpPr/>
          <p:nvPr/>
        </p:nvSpPr>
        <p:spPr>
          <a:xfrm>
            <a:off x="279266" y="1061724"/>
            <a:ext cx="11633468" cy="71078"/>
          </a:xfrm>
          <a:prstGeom prst="rect">
            <a:avLst/>
          </a:prstGeom>
          <a:solidFill>
            <a:srgbClr val="3471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C858F0EF-49E6-6214-F85B-4E48FA2D3A6C}"/>
              </a:ext>
            </a:extLst>
          </p:cNvPr>
          <p:cNvSpPr txBox="1">
            <a:spLocks/>
          </p:cNvSpPr>
          <p:nvPr/>
        </p:nvSpPr>
        <p:spPr>
          <a:xfrm>
            <a:off x="366283" y="1228893"/>
            <a:ext cx="2216989" cy="517133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>
                <a:solidFill>
                  <a:srgbClr val="2C73B9"/>
                </a:solidFill>
                <a:latin typeface="Lato Light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u="sng" dirty="0"/>
              <a:t>Clients</a:t>
            </a:r>
            <a:endParaRPr kumimoji="0" lang="en-US" sz="4400" b="0" i="0" u="sng" strike="noStrike" kern="1200" cap="none" spc="0" normalizeH="0" baseline="0" noProof="0" dirty="0">
              <a:ln>
                <a:noFill/>
              </a:ln>
              <a:solidFill>
                <a:srgbClr val="2C73B9"/>
              </a:solidFill>
              <a:effectLst/>
              <a:uLnTx/>
              <a:uFillTx/>
              <a:latin typeface="Lato Light" charset="0"/>
              <a:ea typeface="+mj-ea"/>
              <a:cs typeface="+mj-cs"/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61713FD6-10CD-001A-5540-92A781B05C7D}"/>
              </a:ext>
            </a:extLst>
          </p:cNvPr>
          <p:cNvSpPr txBox="1">
            <a:spLocks/>
          </p:cNvSpPr>
          <p:nvPr/>
        </p:nvSpPr>
        <p:spPr>
          <a:xfrm>
            <a:off x="366284" y="1778243"/>
            <a:ext cx="2802074" cy="271683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>
                <a:solidFill>
                  <a:srgbClr val="2C73B9"/>
                </a:solidFill>
                <a:latin typeface="Lato Light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Purchasers of Real Estate</a:t>
            </a:r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0DA5FDBF-498E-4053-E06A-C11BFEE17A33}"/>
              </a:ext>
            </a:extLst>
          </p:cNvPr>
          <p:cNvSpPr txBox="1">
            <a:spLocks/>
          </p:cNvSpPr>
          <p:nvPr/>
        </p:nvSpPr>
        <p:spPr>
          <a:xfrm>
            <a:off x="6178621" y="1228892"/>
            <a:ext cx="2216989" cy="517133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>
                <a:solidFill>
                  <a:srgbClr val="2C73B9"/>
                </a:solidFill>
                <a:latin typeface="Lato Light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u="sng" dirty="0"/>
              <a:t>Connections</a:t>
            </a:r>
            <a:endParaRPr kumimoji="0" lang="en-US" sz="4400" b="0" i="0" u="sng" strike="noStrike" kern="1200" cap="none" spc="0" normalizeH="0" baseline="0" noProof="0" dirty="0">
              <a:ln>
                <a:noFill/>
              </a:ln>
              <a:solidFill>
                <a:srgbClr val="2C73B9"/>
              </a:solidFill>
              <a:effectLst/>
              <a:uLnTx/>
              <a:uFillTx/>
              <a:latin typeface="Lato Light" charset="0"/>
              <a:ea typeface="+mj-ea"/>
              <a:cs typeface="+mj-cs"/>
            </a:endParaRPr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id="{744C52E9-D511-FF93-358E-629E01A5C0FB}"/>
              </a:ext>
            </a:extLst>
          </p:cNvPr>
          <p:cNvSpPr txBox="1">
            <a:spLocks/>
          </p:cNvSpPr>
          <p:nvPr/>
        </p:nvSpPr>
        <p:spPr>
          <a:xfrm>
            <a:off x="362586" y="3371372"/>
            <a:ext cx="2100396" cy="271683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>
                <a:solidFill>
                  <a:srgbClr val="2C73B9"/>
                </a:solidFill>
                <a:latin typeface="Lato Light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Attorneys</a:t>
            </a:r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id="{C629A5F3-C4D5-8F69-189A-DB0968A6B266}"/>
              </a:ext>
            </a:extLst>
          </p:cNvPr>
          <p:cNvSpPr txBox="1">
            <a:spLocks/>
          </p:cNvSpPr>
          <p:nvPr/>
        </p:nvSpPr>
        <p:spPr>
          <a:xfrm>
            <a:off x="3204888" y="1774863"/>
            <a:ext cx="1920252" cy="271683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>
                <a:solidFill>
                  <a:srgbClr val="2C73B9"/>
                </a:solidFill>
                <a:latin typeface="Lato Light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Financial Services</a:t>
            </a: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D5EA8AFA-1CC9-A677-3778-DCE28F10513F}"/>
              </a:ext>
            </a:extLst>
          </p:cNvPr>
          <p:cNvSpPr txBox="1">
            <a:spLocks/>
          </p:cNvSpPr>
          <p:nvPr/>
        </p:nvSpPr>
        <p:spPr>
          <a:xfrm>
            <a:off x="3175851" y="4261910"/>
            <a:ext cx="2887470" cy="271683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>
                <a:solidFill>
                  <a:srgbClr val="2C73B9"/>
                </a:solidFill>
                <a:latin typeface="Lato Light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Specialized Comm. Services</a:t>
            </a:r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19ECAEC2-53BF-D449-380E-89E243854425}"/>
              </a:ext>
            </a:extLst>
          </p:cNvPr>
          <p:cNvSpPr txBox="1">
            <a:spLocks/>
          </p:cNvSpPr>
          <p:nvPr/>
        </p:nvSpPr>
        <p:spPr>
          <a:xfrm>
            <a:off x="362586" y="2134084"/>
            <a:ext cx="2635355" cy="108972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>
                <a:solidFill>
                  <a:srgbClr val="2C73B9"/>
                </a:solidFill>
                <a:latin typeface="Lato Light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i="1" kern="0" dirty="0"/>
              <a:t>Coop &amp; Condo Apartments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i="1" kern="0" dirty="0"/>
              <a:t>Single Family &amp; Townhouses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i="1" kern="0" dirty="0"/>
              <a:t>Multi-Family &amp; Mixed Use</a:t>
            </a:r>
            <a:br>
              <a:rPr lang="en-US" sz="1600" i="1" kern="0" dirty="0"/>
            </a:br>
            <a:r>
              <a:rPr lang="en-US" sz="1600" i="1" kern="0" dirty="0"/>
              <a:t>Commercial &amp; Industrial</a:t>
            </a:r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963E3D1F-42AB-8A99-3CA8-FB4669537F38}"/>
              </a:ext>
            </a:extLst>
          </p:cNvPr>
          <p:cNvSpPr txBox="1">
            <a:spLocks/>
          </p:cNvSpPr>
          <p:nvPr/>
        </p:nvSpPr>
        <p:spPr>
          <a:xfrm>
            <a:off x="3192334" y="3434549"/>
            <a:ext cx="2514011" cy="271683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>
                <a:solidFill>
                  <a:srgbClr val="2C73B9"/>
                </a:solidFill>
                <a:latin typeface="Lato Light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i="1" kern="0" dirty="0"/>
              <a:t>Direct in 44 States, Indirect in 6 States</a:t>
            </a:r>
          </a:p>
        </p:txBody>
      </p:sp>
      <p:sp>
        <p:nvSpPr>
          <p:cNvPr id="57" name="Title 1">
            <a:extLst>
              <a:ext uri="{FF2B5EF4-FFF2-40B4-BE49-F238E27FC236}">
                <a16:creationId xmlns:a16="http://schemas.microsoft.com/office/drawing/2014/main" id="{E6B36D81-FEBE-1E62-78A9-E8369D7CE3E0}"/>
              </a:ext>
            </a:extLst>
          </p:cNvPr>
          <p:cNvSpPr txBox="1">
            <a:spLocks/>
          </p:cNvSpPr>
          <p:nvPr/>
        </p:nvSpPr>
        <p:spPr>
          <a:xfrm>
            <a:off x="3203673" y="4533593"/>
            <a:ext cx="2656108" cy="792804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>
                <a:solidFill>
                  <a:srgbClr val="2C73B9"/>
                </a:solidFill>
                <a:latin typeface="Lato Light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i="1" kern="0" dirty="0"/>
              <a:t>Single Family Residential (SFR)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i="1" kern="0" dirty="0"/>
              <a:t>Renewables (Solar, Wind, Battery)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i="1" kern="0" dirty="0"/>
              <a:t>Digital Infrastructure (Cell, Fiber, Data Center)</a:t>
            </a:r>
            <a:br>
              <a:rPr lang="en-US" sz="1600" i="1" kern="0" dirty="0"/>
            </a:br>
            <a:r>
              <a:rPr lang="en-US" sz="1600" i="1" kern="0" dirty="0"/>
              <a:t>Franchises</a:t>
            </a:r>
          </a:p>
        </p:txBody>
      </p:sp>
      <p:sp>
        <p:nvSpPr>
          <p:cNvPr id="58" name="Title 1">
            <a:extLst>
              <a:ext uri="{FF2B5EF4-FFF2-40B4-BE49-F238E27FC236}">
                <a16:creationId xmlns:a16="http://schemas.microsoft.com/office/drawing/2014/main" id="{9A232AC1-64EE-6457-6875-A3506B6F8EE1}"/>
              </a:ext>
            </a:extLst>
          </p:cNvPr>
          <p:cNvSpPr txBox="1">
            <a:spLocks/>
          </p:cNvSpPr>
          <p:nvPr/>
        </p:nvSpPr>
        <p:spPr>
          <a:xfrm>
            <a:off x="3203673" y="2121299"/>
            <a:ext cx="2194992" cy="39551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>
                <a:solidFill>
                  <a:srgbClr val="2C73B9"/>
                </a:solidFill>
                <a:latin typeface="Lato Light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i="1" kern="0" dirty="0"/>
              <a:t>Mortgage Loan Officers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i="1" kern="0" dirty="0"/>
              <a:t>SBA Lenders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i="1" kern="0" dirty="0"/>
              <a:t>Private Equity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C506B13-3E5F-E37A-A3B8-3EA519D0A4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104" y="59529"/>
            <a:ext cx="3315610" cy="978183"/>
          </a:xfrm>
          <a:prstGeom prst="rect">
            <a:avLst/>
          </a:prstGeom>
        </p:spPr>
      </p:pic>
      <p:sp>
        <p:nvSpPr>
          <p:cNvPr id="1052" name="Title 1">
            <a:extLst>
              <a:ext uri="{FF2B5EF4-FFF2-40B4-BE49-F238E27FC236}">
                <a16:creationId xmlns:a16="http://schemas.microsoft.com/office/drawing/2014/main" id="{9EAD8B2B-C69E-85F6-C455-522C38278EA4}"/>
              </a:ext>
            </a:extLst>
          </p:cNvPr>
          <p:cNvSpPr txBox="1">
            <a:spLocks/>
          </p:cNvSpPr>
          <p:nvPr/>
        </p:nvSpPr>
        <p:spPr>
          <a:xfrm>
            <a:off x="362586" y="3715706"/>
            <a:ext cx="2717628" cy="739173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>
                <a:solidFill>
                  <a:srgbClr val="2C73B9"/>
                </a:solidFill>
                <a:latin typeface="Lato Light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i="1" kern="0" dirty="0"/>
              <a:t>Buyer’s Attorneys with 3 to 300 deals annually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i="1" kern="0" dirty="0"/>
              <a:t>Transfer Agents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i="1" kern="0" dirty="0"/>
              <a:t>Bank Attorneys</a:t>
            </a:r>
          </a:p>
        </p:txBody>
      </p:sp>
      <p:sp>
        <p:nvSpPr>
          <p:cNvPr id="1063" name="Title 1">
            <a:extLst>
              <a:ext uri="{FF2B5EF4-FFF2-40B4-BE49-F238E27FC236}">
                <a16:creationId xmlns:a16="http://schemas.microsoft.com/office/drawing/2014/main" id="{C2007060-7535-13CB-3F34-2276D23649D1}"/>
              </a:ext>
            </a:extLst>
          </p:cNvPr>
          <p:cNvSpPr txBox="1">
            <a:spLocks/>
          </p:cNvSpPr>
          <p:nvPr/>
        </p:nvSpPr>
        <p:spPr>
          <a:xfrm>
            <a:off x="6125203" y="112691"/>
            <a:ext cx="2722083" cy="80415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>
                <a:solidFill>
                  <a:srgbClr val="2C73B9"/>
                </a:solidFill>
                <a:latin typeface="Lato Light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Consistently awarded best title company locally and nationally</a:t>
            </a:r>
          </a:p>
        </p:txBody>
      </p:sp>
      <p:pic>
        <p:nvPicPr>
          <p:cNvPr id="1065" name="Picture 1064">
            <a:extLst>
              <a:ext uri="{FF2B5EF4-FFF2-40B4-BE49-F238E27FC236}">
                <a16:creationId xmlns:a16="http://schemas.microsoft.com/office/drawing/2014/main" id="{89081635-21B6-8D91-E103-56D3279171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0977" y="157107"/>
            <a:ext cx="1126079" cy="735903"/>
          </a:xfrm>
          <a:prstGeom prst="rect">
            <a:avLst/>
          </a:prstGeom>
        </p:spPr>
      </p:pic>
      <p:pic>
        <p:nvPicPr>
          <p:cNvPr id="1067" name="Picture 1066">
            <a:extLst>
              <a:ext uri="{FF2B5EF4-FFF2-40B4-BE49-F238E27FC236}">
                <a16:creationId xmlns:a16="http://schemas.microsoft.com/office/drawing/2014/main" id="{2979743E-D87D-8ED3-992B-F8E45123DE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2634" y="156819"/>
            <a:ext cx="1740980" cy="739001"/>
          </a:xfrm>
          <a:prstGeom prst="rect">
            <a:avLst/>
          </a:prstGeom>
        </p:spPr>
      </p:pic>
      <p:sp>
        <p:nvSpPr>
          <p:cNvPr id="1083" name="Rectangle 1082">
            <a:extLst>
              <a:ext uri="{FF2B5EF4-FFF2-40B4-BE49-F238E27FC236}">
                <a16:creationId xmlns:a16="http://schemas.microsoft.com/office/drawing/2014/main" id="{108E4808-252F-1F5E-43D2-863599387293}"/>
              </a:ext>
            </a:extLst>
          </p:cNvPr>
          <p:cNvSpPr/>
          <p:nvPr/>
        </p:nvSpPr>
        <p:spPr>
          <a:xfrm>
            <a:off x="6125105" y="1746026"/>
            <a:ext cx="5881412" cy="49148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t" rotWithShape="0">
              <a:srgbClr val="42414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4" name="Title 1">
            <a:extLst>
              <a:ext uri="{FF2B5EF4-FFF2-40B4-BE49-F238E27FC236}">
                <a16:creationId xmlns:a16="http://schemas.microsoft.com/office/drawing/2014/main" id="{2D94B830-86AF-D899-449D-89A3CDF9C780}"/>
              </a:ext>
            </a:extLst>
          </p:cNvPr>
          <p:cNvSpPr txBox="1">
            <a:spLocks/>
          </p:cNvSpPr>
          <p:nvPr/>
        </p:nvSpPr>
        <p:spPr>
          <a:xfrm>
            <a:off x="9377291" y="1897883"/>
            <a:ext cx="2409203" cy="253696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>
                <a:solidFill>
                  <a:srgbClr val="2C73B9"/>
                </a:solidFill>
                <a:latin typeface="Lato Light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Lenders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85" name="Title 1">
            <a:extLst>
              <a:ext uri="{FF2B5EF4-FFF2-40B4-BE49-F238E27FC236}">
                <a16:creationId xmlns:a16="http://schemas.microsoft.com/office/drawing/2014/main" id="{E55B41BB-2742-CD04-EA14-1779804E4437}"/>
              </a:ext>
            </a:extLst>
          </p:cNvPr>
          <p:cNvSpPr txBox="1">
            <a:spLocks/>
          </p:cNvSpPr>
          <p:nvPr/>
        </p:nvSpPr>
        <p:spPr>
          <a:xfrm>
            <a:off x="9377291" y="2831050"/>
            <a:ext cx="2529765" cy="20855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>
                <a:solidFill>
                  <a:srgbClr val="2C73B9"/>
                </a:solidFill>
                <a:latin typeface="Lato Light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Real Estate Brokerages</a:t>
            </a:r>
          </a:p>
        </p:txBody>
      </p:sp>
      <p:sp>
        <p:nvSpPr>
          <p:cNvPr id="1086" name="Title 1">
            <a:extLst>
              <a:ext uri="{FF2B5EF4-FFF2-40B4-BE49-F238E27FC236}">
                <a16:creationId xmlns:a16="http://schemas.microsoft.com/office/drawing/2014/main" id="{D91A7A97-74CE-786D-8A8D-D3B4B8F1F574}"/>
              </a:ext>
            </a:extLst>
          </p:cNvPr>
          <p:cNvSpPr txBox="1">
            <a:spLocks/>
          </p:cNvSpPr>
          <p:nvPr/>
        </p:nvSpPr>
        <p:spPr>
          <a:xfrm>
            <a:off x="9367902" y="4075069"/>
            <a:ext cx="2592969" cy="20862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>
                <a:solidFill>
                  <a:srgbClr val="2C73B9"/>
                </a:solidFill>
                <a:latin typeface="Lato Light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Coop and Condo Managing Agents</a:t>
            </a:r>
          </a:p>
        </p:txBody>
      </p:sp>
      <p:sp>
        <p:nvSpPr>
          <p:cNvPr id="1088" name="Title 1">
            <a:extLst>
              <a:ext uri="{FF2B5EF4-FFF2-40B4-BE49-F238E27FC236}">
                <a16:creationId xmlns:a16="http://schemas.microsoft.com/office/drawing/2014/main" id="{46C31E4A-0D0E-D187-9711-8FC1FD3BAA20}"/>
              </a:ext>
            </a:extLst>
          </p:cNvPr>
          <p:cNvSpPr txBox="1">
            <a:spLocks/>
          </p:cNvSpPr>
          <p:nvPr/>
        </p:nvSpPr>
        <p:spPr>
          <a:xfrm>
            <a:off x="9367902" y="4741074"/>
            <a:ext cx="2329656" cy="248968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>
                <a:solidFill>
                  <a:srgbClr val="2C73B9"/>
                </a:solidFill>
                <a:latin typeface="Lato Light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National Real Estate Professionals</a:t>
            </a:r>
          </a:p>
        </p:txBody>
      </p:sp>
      <p:sp>
        <p:nvSpPr>
          <p:cNvPr id="1125" name="Title 1">
            <a:extLst>
              <a:ext uri="{FF2B5EF4-FFF2-40B4-BE49-F238E27FC236}">
                <a16:creationId xmlns:a16="http://schemas.microsoft.com/office/drawing/2014/main" id="{93871CE0-D111-BCDD-8282-348F9D62BC6C}"/>
              </a:ext>
            </a:extLst>
          </p:cNvPr>
          <p:cNvSpPr txBox="1">
            <a:spLocks/>
          </p:cNvSpPr>
          <p:nvPr/>
        </p:nvSpPr>
        <p:spPr>
          <a:xfrm>
            <a:off x="9366938" y="5368645"/>
            <a:ext cx="2194992" cy="36664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>
                <a:solidFill>
                  <a:srgbClr val="2C73B9"/>
                </a:solidFill>
                <a:latin typeface="Lato Light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600" i="1" kern="0" dirty="0"/>
              <a:t>Clients, offices and referral partners throughout the United States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i="1" kern="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44FB87B-64C0-21DF-975E-EBEDFB1DAA21}"/>
              </a:ext>
            </a:extLst>
          </p:cNvPr>
          <p:cNvSpPr txBox="1">
            <a:spLocks/>
          </p:cNvSpPr>
          <p:nvPr/>
        </p:nvSpPr>
        <p:spPr>
          <a:xfrm>
            <a:off x="6248324" y="3212976"/>
            <a:ext cx="2409203" cy="253696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>
                <a:solidFill>
                  <a:srgbClr val="2C73B9"/>
                </a:solidFill>
                <a:latin typeface="Lato Light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Buyers and Investors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34662E8-327A-A671-1F2D-9565211D9557}"/>
              </a:ext>
            </a:extLst>
          </p:cNvPr>
          <p:cNvSpPr txBox="1">
            <a:spLocks/>
          </p:cNvSpPr>
          <p:nvPr/>
        </p:nvSpPr>
        <p:spPr>
          <a:xfrm>
            <a:off x="6248324" y="3575779"/>
            <a:ext cx="2598962" cy="396766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>
                <a:solidFill>
                  <a:srgbClr val="2C73B9"/>
                </a:solidFill>
                <a:latin typeface="Lato Light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600" i="1" kern="0" dirty="0"/>
              <a:t>Commercial Building Owners/Operators</a:t>
            </a:r>
          </a:p>
          <a:p>
            <a:pPr>
              <a:defRPr/>
            </a:pPr>
            <a:r>
              <a:rPr lang="en-US" sz="1600" i="1" kern="0" dirty="0"/>
              <a:t>Residential Developers</a:t>
            </a:r>
          </a:p>
          <a:p>
            <a:pPr>
              <a:defRPr/>
            </a:pPr>
            <a:endParaRPr lang="en-US" sz="1600" i="1" kern="0" dirty="0"/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i="1" kern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3A4575A-2D4C-A5E8-318E-BF63B51AF769}"/>
              </a:ext>
            </a:extLst>
          </p:cNvPr>
          <p:cNvSpPr txBox="1">
            <a:spLocks/>
          </p:cNvSpPr>
          <p:nvPr/>
        </p:nvSpPr>
        <p:spPr>
          <a:xfrm>
            <a:off x="3192538" y="3194620"/>
            <a:ext cx="2100396" cy="271683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>
                <a:solidFill>
                  <a:srgbClr val="2C73B9"/>
                </a:solidFill>
                <a:latin typeface="Lato Light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Geographically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C60BAC01-6405-0325-7511-21ADD806A0B9}"/>
              </a:ext>
            </a:extLst>
          </p:cNvPr>
          <p:cNvSpPr txBox="1">
            <a:spLocks/>
          </p:cNvSpPr>
          <p:nvPr/>
        </p:nvSpPr>
        <p:spPr>
          <a:xfrm>
            <a:off x="9367902" y="2170927"/>
            <a:ext cx="2359789" cy="271683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>
                <a:solidFill>
                  <a:srgbClr val="2C73B9"/>
                </a:solidFill>
                <a:latin typeface="Lato Light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FE3F5851-AC5B-CBB9-8C71-2A3A016230D1}"/>
              </a:ext>
            </a:extLst>
          </p:cNvPr>
          <p:cNvSpPr txBox="1">
            <a:spLocks/>
          </p:cNvSpPr>
          <p:nvPr/>
        </p:nvSpPr>
        <p:spPr>
          <a:xfrm>
            <a:off x="9377293" y="2151579"/>
            <a:ext cx="2194992" cy="291031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>
                <a:solidFill>
                  <a:srgbClr val="2C73B9"/>
                </a:solidFill>
                <a:latin typeface="Lato Light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600" i="1" kern="0" dirty="0"/>
              <a:t>Residential and Commercial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i="1" kern="0" dirty="0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E5EB77F4-F8DC-E818-30B9-AE5BF6B5D3BA}"/>
              </a:ext>
            </a:extLst>
          </p:cNvPr>
          <p:cNvSpPr txBox="1">
            <a:spLocks/>
          </p:cNvSpPr>
          <p:nvPr/>
        </p:nvSpPr>
        <p:spPr>
          <a:xfrm>
            <a:off x="9367902" y="3075777"/>
            <a:ext cx="2194992" cy="271683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>
                <a:solidFill>
                  <a:srgbClr val="2C73B9"/>
                </a:solidFill>
                <a:latin typeface="Lato Light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600" i="1" kern="0" dirty="0"/>
              <a:t>Commercial and Residential Agents in NY &amp; Elsewhere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i="1" kern="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290980D-018F-32C6-D1AA-C59F1BDD976A}"/>
              </a:ext>
            </a:extLst>
          </p:cNvPr>
          <p:cNvSpPr txBox="1">
            <a:spLocks/>
          </p:cNvSpPr>
          <p:nvPr/>
        </p:nvSpPr>
        <p:spPr>
          <a:xfrm>
            <a:off x="6240085" y="1893214"/>
            <a:ext cx="2409203" cy="253696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>
                <a:solidFill>
                  <a:srgbClr val="2C73B9"/>
                </a:solidFill>
                <a:latin typeface="Lato Light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Real Estate Attorneys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727A73C-34A6-DDC6-AB8E-BD4571A0E779}"/>
              </a:ext>
            </a:extLst>
          </p:cNvPr>
          <p:cNvSpPr txBox="1">
            <a:spLocks/>
          </p:cNvSpPr>
          <p:nvPr/>
        </p:nvSpPr>
        <p:spPr>
          <a:xfrm>
            <a:off x="6248324" y="2212502"/>
            <a:ext cx="2409203" cy="361346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>
                <a:solidFill>
                  <a:srgbClr val="2C73B9"/>
                </a:solidFill>
                <a:latin typeface="Lato Light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600" i="1" kern="0" dirty="0"/>
              <a:t>Residential &amp; Commercial RE Attorneys</a:t>
            </a:r>
          </a:p>
          <a:p>
            <a:pPr>
              <a:defRPr/>
            </a:pPr>
            <a:r>
              <a:rPr lang="en-US" sz="1600" i="1" kern="0" dirty="0"/>
              <a:t>Bank / Lender Attorneys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i="1" kern="0" dirty="0"/>
          </a:p>
        </p:txBody>
      </p:sp>
    </p:spTree>
    <p:extLst>
      <p:ext uri="{BB962C8B-B14F-4D97-AF65-F5344CB8AC3E}">
        <p14:creationId xmlns:p14="http://schemas.microsoft.com/office/powerpoint/2010/main" val="27747068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3EB1100C-961C-66CD-B9EF-F6B6F8932DC1}"/>
              </a:ext>
            </a:extLst>
          </p:cNvPr>
          <p:cNvSpPr/>
          <p:nvPr/>
        </p:nvSpPr>
        <p:spPr>
          <a:xfrm>
            <a:off x="209375" y="1705580"/>
            <a:ext cx="11878792" cy="49751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t" rotWithShape="0">
              <a:srgbClr val="42414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DEF38F-BEF5-4DCB-8A94-AC6F30ABDC62}"/>
              </a:ext>
            </a:extLst>
          </p:cNvPr>
          <p:cNvSpPr/>
          <p:nvPr/>
        </p:nvSpPr>
        <p:spPr>
          <a:xfrm>
            <a:off x="279266" y="1061724"/>
            <a:ext cx="11633468" cy="71078"/>
          </a:xfrm>
          <a:prstGeom prst="rect">
            <a:avLst/>
          </a:prstGeom>
          <a:solidFill>
            <a:srgbClr val="3471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25DF4A8-1E61-030C-2174-7BBDB04286F5}"/>
              </a:ext>
            </a:extLst>
          </p:cNvPr>
          <p:cNvSpPr txBox="1"/>
          <p:nvPr/>
        </p:nvSpPr>
        <p:spPr>
          <a:xfrm>
            <a:off x="6644724" y="4735011"/>
            <a:ext cx="4405124" cy="184665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sz="2000" b="1" dirty="0">
                <a:solidFill>
                  <a:srgbClr val="00B0F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Brian D. Tormey, NTP</a:t>
            </a:r>
          </a:p>
          <a:p>
            <a:pPr algn="ctr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President,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TitleVest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algn="ctr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Northeast Regional Manager, First Am</a:t>
            </a:r>
          </a:p>
          <a:p>
            <a:pPr algn="ctr"/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Brian@TitleVest.com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algn="ctr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917.696.8039</a:t>
            </a:r>
            <a:b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B904C8B9-3899-9F19-E517-D18C9BE431FE}"/>
              </a:ext>
            </a:extLst>
          </p:cNvPr>
          <p:cNvSpPr txBox="1">
            <a:spLocks/>
          </p:cNvSpPr>
          <p:nvPr/>
        </p:nvSpPr>
        <p:spPr>
          <a:xfrm>
            <a:off x="313134" y="1230885"/>
            <a:ext cx="2528973" cy="517133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>
                <a:solidFill>
                  <a:srgbClr val="2C73B9"/>
                </a:solidFill>
                <a:latin typeface="Lato Light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u="sng" dirty="0"/>
              <a:t>Contact Us:</a:t>
            </a:r>
            <a:endParaRPr kumimoji="0" lang="en-US" sz="4400" b="0" i="0" u="sng" strike="noStrike" kern="1200" cap="none" spc="0" normalizeH="0" baseline="0" noProof="0" dirty="0">
              <a:ln>
                <a:noFill/>
              </a:ln>
              <a:solidFill>
                <a:srgbClr val="2C73B9"/>
              </a:solidFill>
              <a:effectLst/>
              <a:uLnTx/>
              <a:uFillTx/>
              <a:latin typeface="Lato Light" charset="0"/>
              <a:ea typeface="+mj-ea"/>
              <a:cs typeface="+mj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E35C525-BA56-9203-3EDE-D7F756055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104" y="59529"/>
            <a:ext cx="3315610" cy="97818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50B509C-AC24-E9F0-E5FF-7C682B5677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811" y="1809495"/>
            <a:ext cx="2038324" cy="280056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1ED229A-2627-6A03-A77E-DC1B621E9E0E}"/>
              </a:ext>
            </a:extLst>
          </p:cNvPr>
          <p:cNvSpPr txBox="1"/>
          <p:nvPr/>
        </p:nvSpPr>
        <p:spPr>
          <a:xfrm>
            <a:off x="543356" y="4807079"/>
            <a:ext cx="4204024" cy="123110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2000" b="1" dirty="0">
                <a:solidFill>
                  <a:srgbClr val="00B0F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James Melnichok</a:t>
            </a:r>
          </a:p>
          <a:p>
            <a:pPr algn="ctr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Managing Director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, Client Services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algn="ctr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James.Melnichok@TitleVest.com</a:t>
            </a:r>
          </a:p>
          <a:p>
            <a:pPr algn="ctr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917.371.0046</a:t>
            </a:r>
          </a:p>
        </p:txBody>
      </p:sp>
      <p:sp>
        <p:nvSpPr>
          <p:cNvPr id="1063" name="Title 1">
            <a:extLst>
              <a:ext uri="{FF2B5EF4-FFF2-40B4-BE49-F238E27FC236}">
                <a16:creationId xmlns:a16="http://schemas.microsoft.com/office/drawing/2014/main" id="{00178FF7-66F3-EA5D-871F-562023433B1D}"/>
              </a:ext>
            </a:extLst>
          </p:cNvPr>
          <p:cNvSpPr txBox="1">
            <a:spLocks/>
          </p:cNvSpPr>
          <p:nvPr/>
        </p:nvSpPr>
        <p:spPr>
          <a:xfrm>
            <a:off x="6125203" y="112691"/>
            <a:ext cx="2722083" cy="80415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>
                <a:solidFill>
                  <a:srgbClr val="2C73B9"/>
                </a:solidFill>
                <a:latin typeface="Lato Light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Consistently awarded best title company locally and nationally</a:t>
            </a:r>
          </a:p>
        </p:txBody>
      </p:sp>
      <p:pic>
        <p:nvPicPr>
          <p:cNvPr id="1065" name="Picture 1064">
            <a:extLst>
              <a:ext uri="{FF2B5EF4-FFF2-40B4-BE49-F238E27FC236}">
                <a16:creationId xmlns:a16="http://schemas.microsoft.com/office/drawing/2014/main" id="{280CC7E5-4C7E-3C26-14C8-80B6CEFEAD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0977" y="157107"/>
            <a:ext cx="1126079" cy="735903"/>
          </a:xfrm>
          <a:prstGeom prst="rect">
            <a:avLst/>
          </a:prstGeom>
        </p:spPr>
      </p:pic>
      <p:pic>
        <p:nvPicPr>
          <p:cNvPr id="1067" name="Picture 1066">
            <a:extLst>
              <a:ext uri="{FF2B5EF4-FFF2-40B4-BE49-F238E27FC236}">
                <a16:creationId xmlns:a16="http://schemas.microsoft.com/office/drawing/2014/main" id="{C411D7B2-7001-C210-8BA9-25D77C6C1D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72634" y="156819"/>
            <a:ext cx="1740980" cy="7390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963AF5-D719-90D7-B288-4BB106747B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76074" y="1652425"/>
            <a:ext cx="2876614" cy="29650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B8E1425-8476-C854-6316-EC54564D39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45368" y="1696233"/>
            <a:ext cx="3113722" cy="30099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3579C17-6818-AC74-3818-EFB6AA2CF79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7715" t="8676" r="19581" b="42866"/>
          <a:stretch/>
        </p:blipFill>
        <p:spPr>
          <a:xfrm>
            <a:off x="6380268" y="1729419"/>
            <a:ext cx="2094276" cy="288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9282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3EB1100C-961C-66CD-B9EF-F6B6F8932DC1}"/>
              </a:ext>
            </a:extLst>
          </p:cNvPr>
          <p:cNvSpPr/>
          <p:nvPr/>
        </p:nvSpPr>
        <p:spPr>
          <a:xfrm>
            <a:off x="189496" y="1685702"/>
            <a:ext cx="11858478" cy="49751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t" rotWithShape="0">
              <a:srgbClr val="424143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DEF38F-BEF5-4DCB-8A94-AC6F30ABDC62}"/>
              </a:ext>
            </a:extLst>
          </p:cNvPr>
          <p:cNvSpPr/>
          <p:nvPr/>
        </p:nvSpPr>
        <p:spPr>
          <a:xfrm>
            <a:off x="279266" y="1061724"/>
            <a:ext cx="11633468" cy="71078"/>
          </a:xfrm>
          <a:prstGeom prst="rect">
            <a:avLst/>
          </a:prstGeom>
          <a:solidFill>
            <a:srgbClr val="3471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B904C8B9-3899-9F19-E517-D18C9BE431FE}"/>
              </a:ext>
            </a:extLst>
          </p:cNvPr>
          <p:cNvSpPr txBox="1">
            <a:spLocks/>
          </p:cNvSpPr>
          <p:nvPr/>
        </p:nvSpPr>
        <p:spPr>
          <a:xfrm>
            <a:off x="313134" y="1230885"/>
            <a:ext cx="3053064" cy="517133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>
                <a:solidFill>
                  <a:srgbClr val="2C73B9"/>
                </a:solidFill>
                <a:latin typeface="Lato Light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u="sng" dirty="0"/>
              <a:t>Impressing Clients</a:t>
            </a:r>
            <a:endParaRPr kumimoji="0" lang="en-US" sz="4400" b="0" i="0" u="sng" strike="noStrike" kern="1200" cap="none" spc="0" normalizeH="0" baseline="0" noProof="0" dirty="0">
              <a:ln>
                <a:noFill/>
              </a:ln>
              <a:solidFill>
                <a:srgbClr val="2C73B9"/>
              </a:solidFill>
              <a:effectLst/>
              <a:uLnTx/>
              <a:uFillTx/>
              <a:latin typeface="Lato Light" charset="0"/>
              <a:ea typeface="+mj-ea"/>
              <a:cs typeface="+mj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E35C525-BA56-9203-3EDE-D7F756055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104" y="59529"/>
            <a:ext cx="3315610" cy="978183"/>
          </a:xfrm>
          <a:prstGeom prst="rect">
            <a:avLst/>
          </a:prstGeom>
        </p:spPr>
      </p:pic>
      <p:sp>
        <p:nvSpPr>
          <p:cNvPr id="1063" name="Title 1">
            <a:extLst>
              <a:ext uri="{FF2B5EF4-FFF2-40B4-BE49-F238E27FC236}">
                <a16:creationId xmlns:a16="http://schemas.microsoft.com/office/drawing/2014/main" id="{00178FF7-66F3-EA5D-871F-562023433B1D}"/>
              </a:ext>
            </a:extLst>
          </p:cNvPr>
          <p:cNvSpPr txBox="1">
            <a:spLocks/>
          </p:cNvSpPr>
          <p:nvPr/>
        </p:nvSpPr>
        <p:spPr>
          <a:xfrm>
            <a:off x="313134" y="1518758"/>
            <a:ext cx="10808462" cy="684078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>
                <a:solidFill>
                  <a:srgbClr val="2C73B9"/>
                </a:solidFill>
                <a:latin typeface="Lato Light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Consistently awarded best title company locally and nationally – give us a try to learn why! </a:t>
            </a:r>
          </a:p>
        </p:txBody>
      </p:sp>
      <p:pic>
        <p:nvPicPr>
          <p:cNvPr id="1065" name="Picture 1064">
            <a:extLst>
              <a:ext uri="{FF2B5EF4-FFF2-40B4-BE49-F238E27FC236}">
                <a16:creationId xmlns:a16="http://schemas.microsoft.com/office/drawing/2014/main" id="{280CC7E5-4C7E-3C26-14C8-80B6CEFEAD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1200" y="2284837"/>
            <a:ext cx="4022601" cy="2628807"/>
          </a:xfrm>
          <a:prstGeom prst="rect">
            <a:avLst/>
          </a:prstGeom>
        </p:spPr>
      </p:pic>
      <p:pic>
        <p:nvPicPr>
          <p:cNvPr id="1067" name="Picture 1066">
            <a:extLst>
              <a:ext uri="{FF2B5EF4-FFF2-40B4-BE49-F238E27FC236}">
                <a16:creationId xmlns:a16="http://schemas.microsoft.com/office/drawing/2014/main" id="{C411D7B2-7001-C210-8BA9-25D77C6C1D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666" y="2288152"/>
            <a:ext cx="4060395" cy="1723533"/>
          </a:xfrm>
          <a:prstGeom prst="rect">
            <a:avLst/>
          </a:prstGeom>
        </p:spPr>
      </p:pic>
      <p:pic>
        <p:nvPicPr>
          <p:cNvPr id="36" name="Picture 35" descr="A blue and white poster with a stack of books&#10;&#10;Description automatically generated">
            <a:extLst>
              <a:ext uri="{FF2B5EF4-FFF2-40B4-BE49-F238E27FC236}">
                <a16:creationId xmlns:a16="http://schemas.microsoft.com/office/drawing/2014/main" id="{B7D09B52-ADE9-C0C2-C4B9-19333F1950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67" y="2260600"/>
            <a:ext cx="4060395" cy="4060395"/>
          </a:xfrm>
          <a:prstGeom prst="rect">
            <a:avLst/>
          </a:prstGeom>
        </p:spPr>
      </p:pic>
      <p:pic>
        <p:nvPicPr>
          <p:cNvPr id="38" name="Picture 37" descr="A blue cover with a blue and white design&#10;&#10;Description automatically generated">
            <a:extLst>
              <a:ext uri="{FF2B5EF4-FFF2-40B4-BE49-F238E27FC236}">
                <a16:creationId xmlns:a16="http://schemas.microsoft.com/office/drawing/2014/main" id="{96207634-C332-F73B-68AE-D2D76C8477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201" y="2260600"/>
            <a:ext cx="4060395" cy="406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7788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etallic LIS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be96d4b-8e93-48cd-a977-7857b9926dc0">
      <UserInfo>
        <DisplayName>Ira Reisman</DisplayName>
        <AccountId>13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77B161FF6EFC4795E89F98D22AE4CF" ma:contentTypeVersion="10" ma:contentTypeDescription="Create a new document." ma:contentTypeScope="" ma:versionID="36b248bf485cb9170692690a0f238574">
  <xsd:schema xmlns:xsd="http://www.w3.org/2001/XMLSchema" xmlns:xs="http://www.w3.org/2001/XMLSchema" xmlns:p="http://schemas.microsoft.com/office/2006/metadata/properties" xmlns:ns2="2cc6e1d3-0ef8-4877-8a01-476aeb70ccb1" xmlns:ns3="ebe96d4b-8e93-48cd-a977-7857b9926dc0" targetNamespace="http://schemas.microsoft.com/office/2006/metadata/properties" ma:root="true" ma:fieldsID="6052b31e7e7ceff3df0805b4f897cbae" ns2:_="" ns3:_="">
    <xsd:import namespace="2cc6e1d3-0ef8-4877-8a01-476aeb70ccb1"/>
    <xsd:import namespace="ebe96d4b-8e93-48cd-a977-7857b9926d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c6e1d3-0ef8-4877-8a01-476aeb70cc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e96d4b-8e93-48cd-a977-7857b9926dc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E65632A-EF45-4ECA-A8C0-48CA52E707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1765A37-4291-488D-B20D-22BCB3C276C4}">
  <ds:schemaRefs>
    <ds:schemaRef ds:uri="http://schemas.microsoft.com/office/2006/metadata/properties"/>
    <ds:schemaRef ds:uri="http://www.w3.org/2000/xmlns/"/>
    <ds:schemaRef ds:uri="ebe96d4b-8e93-48cd-a977-7857b9926dc0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1FD8BFE-71AC-4761-9EB3-53C4E40BB36D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2cc6e1d3-0ef8-4877-8a01-476aeb70ccb1"/>
    <ds:schemaRef ds:uri="ebe96d4b-8e93-48cd-a977-7857b9926dc0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4cc65fd6-9c76-4871-a542-eb12a5a7800c}" enabled="0" method="" siteId="{4cc65fd6-9c76-4871-a542-eb12a5a7800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8549</TotalTime>
  <Words>751</Words>
  <Application>Microsoft Macintosh PowerPoint</Application>
  <PresentationFormat>Widescreen</PresentationFormat>
  <Paragraphs>162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Lato Light</vt:lpstr>
      <vt:lpstr>metallic LISS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CLARA MILLER</dc:creator>
  <cp:lastModifiedBy>Brian Tormey</cp:lastModifiedBy>
  <cp:revision>26</cp:revision>
  <cp:lastPrinted>2020-01-10T20:33:15Z</cp:lastPrinted>
  <dcterms:created xsi:type="dcterms:W3CDTF">2016-03-03T19:54:59Z</dcterms:created>
  <dcterms:modified xsi:type="dcterms:W3CDTF">2025-01-09T12:33:54Z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0x0101007C77B161FF6EFC4795E89F98D22AE4CF</vt:lpwstr>
  </property>
  <property fmtid="{D5CDD505-2E9C-101B-9397-08002B2CF9AE}" pid="3" name="Order">
    <vt:r8>855400</vt:r8>
  </property>
</Properties>
</file>